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5" r:id="rId4"/>
    <p:sldId id="284" r:id="rId5"/>
    <p:sldId id="286" r:id="rId6"/>
    <p:sldId id="287" r:id="rId7"/>
    <p:sldId id="288" r:id="rId8"/>
    <p:sldId id="292" r:id="rId9"/>
    <p:sldId id="293" r:id="rId10"/>
    <p:sldId id="291" r:id="rId11"/>
    <p:sldId id="277" r:id="rId12"/>
    <p:sldId id="294" r:id="rId13"/>
    <p:sldId id="290" r:id="rId14"/>
    <p:sldId id="28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20C31BB-28B5-488D-888A-2C0A6A8C8AE8}">
          <p14:sldIdLst>
            <p14:sldId id="256"/>
            <p14:sldId id="295"/>
            <p14:sldId id="284"/>
            <p14:sldId id="286"/>
            <p14:sldId id="287"/>
            <p14:sldId id="288"/>
            <p14:sldId id="292"/>
            <p14:sldId id="293"/>
            <p14:sldId id="291"/>
            <p14:sldId id="277"/>
            <p14:sldId id="294"/>
            <p14:sldId id="290"/>
            <p14:sldId id="289"/>
          </p14:sldIdLst>
        </p14:section>
        <p14:section name="Раздел без заголовка" id="{D62EA2C2-D978-469F-8F2E-49E2BFB9C5F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28.11.2019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28.11.2019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28.11.2019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28.11.2019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28.11.2019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28.11.2019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28.11.2019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28.11.2019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28.11.2019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28.11.2019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28.11.2019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28.11.2019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28.11.2019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28.11.2019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28.11.2019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28.11.2019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28.11.2019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28.11.2019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28.11.2019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28.11.2019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28.11.2019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28.11.2019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1"/>
            <a:ext cx="9144000" cy="684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28.11.2019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2"/>
            <a:ext cx="9143999" cy="68401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28.11.2019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568952" cy="3312368"/>
          </a:xfrm>
          <a:ln>
            <a:noFill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МАОУ СОШ № 61 с углубленным изучением отдельных предметов</a:t>
            </a:r>
            <a:r>
              <a:rPr lang="ru-RU" sz="4000" b="1" spc="50" dirty="0" smtClean="0">
                <a:ln w="1143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spc="50" dirty="0" smtClean="0">
                <a:ln w="1143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spc="50" dirty="0" smtClean="0">
                <a:ln w="1143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spc="50" dirty="0" smtClean="0">
                <a:ln w="1143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spc="50" dirty="0" smtClean="0">
                <a:ln w="1143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дополнительного                                                    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образования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обучающихся</a:t>
            </a:r>
            <a:endParaRPr lang="uk-UA" sz="3600" b="1" spc="50" dirty="0">
              <a:ln w="1143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172" y="168714"/>
            <a:ext cx="1644796" cy="14600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95736" y="260648"/>
            <a:ext cx="6768752" cy="151216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Шумовой оркестр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81693"/>
            <a:ext cx="1646788" cy="14631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88840"/>
            <a:ext cx="4176464" cy="32032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12697"/>
            <a:ext cx="4680521" cy="311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2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95736" y="260648"/>
            <a:ext cx="5472608" cy="165618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ТХЭКВОНДО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81693"/>
            <a:ext cx="1646788" cy="14631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4864540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997881"/>
            <a:ext cx="4535941" cy="255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108520" y="1628800"/>
            <a:ext cx="9073008" cy="3816424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Школа творчества, талантов и традиций – </a:t>
            </a:r>
            <a:b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Здесь мы учимся, мечтаем и творим.</a:t>
            </a:r>
            <a:b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Пусть Чкаловский район гордится</a:t>
            </a:r>
            <a:b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Нашей школой № 61!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18" y="5445224"/>
            <a:ext cx="1403648" cy="12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8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8280920" cy="288032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071" y="3501008"/>
            <a:ext cx="291768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0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568952" cy="3312368"/>
          </a:xfrm>
          <a:ln>
            <a:noFill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МАОУ СОШ № 61 с углубленным изучением отдельных предметов</a:t>
            </a:r>
            <a:r>
              <a:rPr lang="ru-RU" sz="4000" b="1" spc="50" dirty="0" smtClean="0">
                <a:ln w="1143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spc="50" dirty="0" smtClean="0">
                <a:ln w="1143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spc="50" dirty="0" smtClean="0">
                <a:ln w="1143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spc="50" dirty="0" smtClean="0">
                <a:ln w="1143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spc="50" dirty="0" smtClean="0">
                <a:ln w="1143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дополнительного                                                    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образования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обучающихся</a:t>
            </a:r>
            <a:endParaRPr lang="uk-UA" sz="3600" b="1" spc="50" dirty="0">
              <a:ln w="1143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172" y="168714"/>
            <a:ext cx="1644796" cy="1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1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67744" y="1268760"/>
            <a:ext cx="6624735" cy="108012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Информация о кружках и секциях</a:t>
            </a:r>
            <a:b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МАОУ СОШ № 61 с углубленным изучением отдельных предметов</a:t>
            </a:r>
            <a:b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2019 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2020 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учебном году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5798"/>
            <a:ext cx="1639966" cy="145707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167169"/>
              </p:ext>
            </p:extLst>
          </p:nvPr>
        </p:nvGraphicFramePr>
        <p:xfrm>
          <a:off x="827584" y="2204865"/>
          <a:ext cx="7920880" cy="3863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9370">
                  <a:extLst>
                    <a:ext uri="{9D8B030D-6E8A-4147-A177-3AD203B41FA5}">
                      <a16:colId xmlns:a16="http://schemas.microsoft.com/office/drawing/2014/main" val="1974254613"/>
                    </a:ext>
                  </a:extLst>
                </a:gridCol>
                <a:gridCol w="2482472">
                  <a:extLst>
                    <a:ext uri="{9D8B030D-6E8A-4147-A177-3AD203B41FA5}">
                      <a16:colId xmlns:a16="http://schemas.microsoft.com/office/drawing/2014/main" val="768455322"/>
                    </a:ext>
                  </a:extLst>
                </a:gridCol>
                <a:gridCol w="1096165">
                  <a:extLst>
                    <a:ext uri="{9D8B030D-6E8A-4147-A177-3AD203B41FA5}">
                      <a16:colId xmlns:a16="http://schemas.microsoft.com/office/drawing/2014/main" val="758776695"/>
                    </a:ext>
                  </a:extLst>
                </a:gridCol>
                <a:gridCol w="2009764">
                  <a:extLst>
                    <a:ext uri="{9D8B030D-6E8A-4147-A177-3AD203B41FA5}">
                      <a16:colId xmlns:a16="http://schemas.microsoft.com/office/drawing/2014/main" val="594403780"/>
                    </a:ext>
                  </a:extLst>
                </a:gridCol>
                <a:gridCol w="1743109">
                  <a:extLst>
                    <a:ext uri="{9D8B030D-6E8A-4147-A177-3AD203B41FA5}">
                      <a16:colId xmlns:a16="http://schemas.microsoft.com/office/drawing/2014/main" val="1869685308"/>
                    </a:ext>
                  </a:extLst>
                </a:gridCol>
              </a:tblGrid>
              <a:tr h="6713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№ п/п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Название творческого объединения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Возраст учащихся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ФИО руководителя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Кабинет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/>
                </a:tc>
                <a:extLst>
                  <a:ext uri="{0D108BD9-81ED-4DB2-BD59-A6C34878D82A}">
                    <a16:rowId xmlns:a16="http://schemas.microsoft.com/office/drawing/2014/main" val="3998869643"/>
                  </a:ext>
                </a:extLst>
              </a:tr>
              <a:tr h="839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Танцевальный коллектив «</a:t>
                      </a:r>
                      <a:r>
                        <a:rPr lang="en-US" sz="1000" b="1" dirty="0">
                          <a:effectLst/>
                        </a:rPr>
                        <a:t>Dragon Soul</a:t>
                      </a:r>
                      <a:r>
                        <a:rPr lang="ru-RU" sz="1000" b="1" dirty="0">
                          <a:effectLst/>
                        </a:rPr>
                        <a:t>»</a:t>
                      </a:r>
                      <a:br>
                        <a:rPr lang="ru-RU" sz="1000" b="1" dirty="0">
                          <a:effectLst/>
                        </a:rPr>
                      </a:br>
                      <a:endParaRPr lang="ru-RU" sz="9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8 – 16 лет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</a:rPr>
                        <a:t>Литоградская</a:t>
                      </a:r>
                      <a:r>
                        <a:rPr lang="ru-RU" sz="1000" b="1" dirty="0">
                          <a:effectLst/>
                        </a:rPr>
                        <a:t> Анастасия Александровна</a:t>
                      </a:r>
                      <a:endParaRPr lang="ru-RU" sz="9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Танцевальный зал,            </a:t>
                      </a:r>
                      <a:br>
                        <a:rPr lang="ru-RU" sz="1000" b="1" dirty="0">
                          <a:effectLst/>
                        </a:rPr>
                      </a:br>
                      <a:r>
                        <a:rPr lang="ru-RU" sz="1000" b="1" dirty="0">
                          <a:effectLst/>
                        </a:rPr>
                        <a:t>1 этаж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/>
                </a:tc>
                <a:extLst>
                  <a:ext uri="{0D108BD9-81ED-4DB2-BD59-A6C34878D82A}">
                    <a16:rowId xmlns:a16="http://schemas.microsoft.com/office/drawing/2014/main" val="3795290778"/>
                  </a:ext>
                </a:extLst>
              </a:tr>
              <a:tr h="6729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Хоровой класс</a:t>
                      </a:r>
                      <a:endParaRPr lang="ru-RU" sz="9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8 – 14 лет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</a:rPr>
                        <a:t>Терюшкова</a:t>
                      </a:r>
                      <a:r>
                        <a:rPr lang="ru-RU" sz="1000" b="1" dirty="0">
                          <a:effectLst/>
                        </a:rPr>
                        <a:t>                           </a:t>
                      </a:r>
                      <a:r>
                        <a:rPr lang="ru-RU" sz="1000" b="1" dirty="0" smtClean="0">
                          <a:effectLst/>
                        </a:rPr>
                        <a:t/>
                      </a:r>
                      <a:br>
                        <a:rPr lang="ru-RU" sz="1000" b="1" dirty="0" smtClean="0">
                          <a:effectLst/>
                        </a:rPr>
                      </a:br>
                      <a:r>
                        <a:rPr lang="ru-RU" sz="1000" b="1" dirty="0" smtClean="0">
                          <a:effectLst/>
                        </a:rPr>
                        <a:t>Ольга </a:t>
                      </a:r>
                      <a:r>
                        <a:rPr lang="ru-RU" sz="1000" b="1" dirty="0">
                          <a:effectLst/>
                        </a:rPr>
                        <a:t>Владимировна</a:t>
                      </a:r>
                      <a:endParaRPr lang="ru-RU" sz="9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Актовый зал,                                3 этаж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/>
                </a:tc>
                <a:extLst>
                  <a:ext uri="{0D108BD9-81ED-4DB2-BD59-A6C34878D82A}">
                    <a16:rowId xmlns:a16="http://schemas.microsoft.com/office/drawing/2014/main" val="3431923091"/>
                  </a:ext>
                </a:extLst>
              </a:tr>
              <a:tr h="1007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9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9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Школа эстрадного вокала «</a:t>
                      </a:r>
                      <a:r>
                        <a:rPr lang="en-US" sz="1000" b="1">
                          <a:effectLst/>
                        </a:rPr>
                        <a:t>Viktoria</a:t>
                      </a:r>
                      <a:r>
                        <a:rPr lang="ru-RU" sz="1000" b="1">
                          <a:effectLst/>
                        </a:rPr>
                        <a:t>»</a:t>
                      </a:r>
                      <a:br>
                        <a:rPr lang="ru-RU" sz="1000" b="1">
                          <a:effectLst/>
                        </a:rPr>
                      </a:b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8 – 14 лет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</a:rPr>
                        <a:t>Сердцева</a:t>
                      </a:r>
                      <a:r>
                        <a:rPr lang="ru-RU" sz="1000" b="1" dirty="0">
                          <a:effectLst/>
                        </a:rPr>
                        <a:t> </a:t>
                      </a:r>
                      <a:br>
                        <a:rPr lang="ru-RU" sz="1000" b="1" dirty="0">
                          <a:effectLst/>
                        </a:rPr>
                      </a:br>
                      <a:r>
                        <a:rPr lang="ru-RU" sz="1000" b="1" dirty="0">
                          <a:effectLst/>
                        </a:rPr>
                        <a:t>Виктория Александровна</a:t>
                      </a:r>
                      <a:endParaRPr lang="ru-RU" sz="9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Кабинет педагога-организатора, актовый зал,                                3 этаж</a:t>
                      </a:r>
                      <a:endParaRPr lang="ru-RU" sz="900" b="1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/>
                </a:tc>
                <a:extLst>
                  <a:ext uri="{0D108BD9-81ED-4DB2-BD59-A6C34878D82A}">
                    <a16:rowId xmlns:a16="http://schemas.microsoft.com/office/drawing/2014/main" val="1730899486"/>
                  </a:ext>
                </a:extLst>
              </a:tr>
              <a:tr h="6729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9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Шумовой оркестр</a:t>
                      </a:r>
                      <a:br>
                        <a:rPr lang="ru-RU" sz="1000" b="1">
                          <a:effectLst/>
                        </a:rPr>
                      </a:b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9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8 – 14 лет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</a:rPr>
                        <a:t>Есюнина</a:t>
                      </a:r>
                      <a:r>
                        <a:rPr lang="ru-RU" sz="1000" b="1" dirty="0">
                          <a:effectLst/>
                        </a:rPr>
                        <a:t>                                </a:t>
                      </a:r>
                      <a:r>
                        <a:rPr lang="ru-RU" sz="1000" b="1" dirty="0" smtClean="0">
                          <a:effectLst/>
                        </a:rPr>
                        <a:t/>
                      </a:r>
                      <a:br>
                        <a:rPr lang="ru-RU" sz="1000" b="1" dirty="0" smtClean="0">
                          <a:effectLst/>
                        </a:rPr>
                      </a:br>
                      <a:r>
                        <a:rPr lang="ru-RU" sz="1000" b="1" dirty="0" smtClean="0">
                          <a:effectLst/>
                        </a:rPr>
                        <a:t>Ирина </a:t>
                      </a:r>
                      <a:r>
                        <a:rPr lang="ru-RU" sz="1000" b="1" dirty="0" err="1">
                          <a:effectLst/>
                        </a:rPr>
                        <a:t>Владиленовна</a:t>
                      </a:r>
                      <a:endParaRPr lang="ru-RU" sz="9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Кабинет теоретических дисциплин,                        </a:t>
                      </a:r>
                      <a:endParaRPr lang="ru-RU" sz="1000" b="1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3 </a:t>
                      </a:r>
                      <a:r>
                        <a:rPr lang="ru-RU" sz="1000" b="1" dirty="0">
                          <a:effectLst/>
                        </a:rPr>
                        <a:t>этаж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/>
                </a:tc>
                <a:extLst>
                  <a:ext uri="{0D108BD9-81ED-4DB2-BD59-A6C34878D82A}">
                    <a16:rowId xmlns:a16="http://schemas.microsoft.com/office/drawing/2014/main" val="425833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7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67744" y="1268760"/>
            <a:ext cx="6624735" cy="108012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Информация о кружках и секциях</a:t>
            </a:r>
            <a:b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МАОУ СОШ № 61 с углубленным изучением отдельных предметов</a:t>
            </a:r>
            <a:b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2019 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2020 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учебном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году</a:t>
            </a:r>
            <a:b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Платные дополнительные услуги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5798"/>
            <a:ext cx="1639966" cy="145707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831423"/>
              </p:ext>
            </p:extLst>
          </p:nvPr>
        </p:nvGraphicFramePr>
        <p:xfrm>
          <a:off x="899592" y="2564904"/>
          <a:ext cx="7632849" cy="3936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7938">
                  <a:extLst>
                    <a:ext uri="{9D8B030D-6E8A-4147-A177-3AD203B41FA5}">
                      <a16:colId xmlns:a16="http://schemas.microsoft.com/office/drawing/2014/main" val="3037375308"/>
                    </a:ext>
                  </a:extLst>
                </a:gridCol>
                <a:gridCol w="2392200">
                  <a:extLst>
                    <a:ext uri="{9D8B030D-6E8A-4147-A177-3AD203B41FA5}">
                      <a16:colId xmlns:a16="http://schemas.microsoft.com/office/drawing/2014/main" val="4010918624"/>
                    </a:ext>
                  </a:extLst>
                </a:gridCol>
                <a:gridCol w="1056306">
                  <a:extLst>
                    <a:ext uri="{9D8B030D-6E8A-4147-A177-3AD203B41FA5}">
                      <a16:colId xmlns:a16="http://schemas.microsoft.com/office/drawing/2014/main" val="2018685430"/>
                    </a:ext>
                  </a:extLst>
                </a:gridCol>
                <a:gridCol w="1936682">
                  <a:extLst>
                    <a:ext uri="{9D8B030D-6E8A-4147-A177-3AD203B41FA5}">
                      <a16:colId xmlns:a16="http://schemas.microsoft.com/office/drawing/2014/main" val="4146410266"/>
                    </a:ext>
                  </a:extLst>
                </a:gridCol>
                <a:gridCol w="1679723">
                  <a:extLst>
                    <a:ext uri="{9D8B030D-6E8A-4147-A177-3AD203B41FA5}">
                      <a16:colId xmlns:a16="http://schemas.microsoft.com/office/drawing/2014/main" val="4076991259"/>
                    </a:ext>
                  </a:extLst>
                </a:gridCol>
              </a:tblGrid>
              <a:tr h="9841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Название творческого объединения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Возраст учащихся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ФИО руководителя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Кабинет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3044597"/>
                  </a:ext>
                </a:extLst>
              </a:tr>
              <a:tr h="9841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Студия ИЗО «Полосатый кот»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– 10 лет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Косарева Екатерина Федоровна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Кабинет № 5,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этаж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5696308"/>
                  </a:ext>
                </a:extLst>
              </a:tr>
              <a:tr h="9841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Спортивная секция «КУНГ-ФУ»</a:t>
                      </a:r>
                      <a:endParaRPr lang="ru-RU" sz="11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8 – 10 лет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Терюшков</a:t>
                      </a:r>
                      <a:r>
                        <a:rPr lang="ru-RU" sz="1200" b="1" dirty="0">
                          <a:effectLst/>
                        </a:rPr>
                        <a:t> Александр Александрович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Спортивный зал, 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2 этаж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3017636"/>
                  </a:ext>
                </a:extLst>
              </a:tr>
              <a:tr h="9841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1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Спортивная секция «ТХЭКВОНДО»</a:t>
                      </a:r>
                      <a:endParaRPr lang="ru-RU" sz="11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8 – 14 лет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Линейцева</a:t>
                      </a:r>
                      <a:r>
                        <a:rPr lang="ru-RU" sz="1200" b="1" dirty="0">
                          <a:effectLst/>
                        </a:rPr>
                        <a:t> Дарья Александровна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Спортивный зал, 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2 этаж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1324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6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39752" y="1052736"/>
            <a:ext cx="6552727" cy="1224136"/>
          </a:xfrm>
        </p:spPr>
        <p:txBody>
          <a:bodyPr>
            <a:no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Достижения воспитанников творческих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объединений МАОУ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СОШ № 61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2018-2019 учебном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году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1639966" cy="145707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671932"/>
              </p:ext>
            </p:extLst>
          </p:nvPr>
        </p:nvGraphicFramePr>
        <p:xfrm>
          <a:off x="323528" y="2132857"/>
          <a:ext cx="8568951" cy="4688932"/>
        </p:xfrm>
        <a:graphic>
          <a:graphicData uri="http://schemas.openxmlformats.org/drawingml/2006/table">
            <a:tbl>
              <a:tblPr firstRow="1" firstCol="1" bandRow="1"/>
              <a:tblGrid>
                <a:gridCol w="1574352">
                  <a:extLst>
                    <a:ext uri="{9D8B030D-6E8A-4147-A177-3AD203B41FA5}">
                      <a16:colId xmlns:a16="http://schemas.microsoft.com/office/drawing/2014/main" val="2922607811"/>
                    </a:ext>
                  </a:extLst>
                </a:gridCol>
                <a:gridCol w="1665902">
                  <a:extLst>
                    <a:ext uri="{9D8B030D-6E8A-4147-A177-3AD203B41FA5}">
                      <a16:colId xmlns:a16="http://schemas.microsoft.com/office/drawing/2014/main" val="3323476485"/>
                    </a:ext>
                  </a:extLst>
                </a:gridCol>
                <a:gridCol w="5328697">
                  <a:extLst>
                    <a:ext uri="{9D8B030D-6E8A-4147-A177-3AD203B41FA5}">
                      <a16:colId xmlns:a16="http://schemas.microsoft.com/office/drawing/2014/main" val="2473576708"/>
                    </a:ext>
                  </a:extLst>
                </a:gridCol>
              </a:tblGrid>
              <a:tr h="659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творческого объединения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1" marR="67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ФИО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1" marR="67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1" marR="67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583255"/>
                  </a:ext>
                </a:extLst>
              </a:tr>
              <a:tr h="2309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Танцевальный коллектив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Dragon Soul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1" marR="67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Литоградская Анастасия Александровна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1" marR="67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XXII Международный конкурс-фестиваль хореографического искусства «DANCE EXCLUSIVE»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101-ый Международный фестиваль-конкурс детских, юношеских, взрослых и профессиональных творческих коллективов «Уральский Калейдоскоп» в рамках проекта «БЕРЕГА НАДЕЖДЫ»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107-й Международный фестиваль-конкурс детских, юношеских, молодежных, взрослых творческих коллективов и исполнителей «Адмиралтейская звезда»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Международный фестиваль-конкурс «ТАЛАНТЫ УРАЛА»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LVII (57-ой) Международный конкурс «КИТ»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XXXXX Международный конкурс «КРАЙ ЛЮБИМЫЙ СЕРДУЦ СНИТСЯ» в рамках творческого проекта «КИТ»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Международный танцевальный чемпионат «УРАЛЬСКИЙ БУМ»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Международный фестиваль-конкурс «Синяя роза»</a:t>
                      </a:r>
                    </a:p>
                  </a:txBody>
                  <a:tcPr marL="67491" marR="67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960221"/>
                  </a:ext>
                </a:extLst>
              </a:tr>
              <a:tr h="1639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эстрадного вокала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toria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1" marR="67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Сердцева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Виктория Александровна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1" marR="67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VIII суперфинал Международного творческого проекта «Салют талантов»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93-й Международный фестиваль-конкурс детских, юношеских, молодежных, взрослых творческих коллективов и исполнителей «WORLD ART» в рамках творческого проекта «Адмиралтейская звезда»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III Международный фестиваль-конкурс детского и юношеского творчества «ВИКТОРИЯ»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Окружной этап областного фестиваля творчества детей и молодежи «Урал-MIX»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VI Областной открытый фестиваль-конкурс эстрадной песни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91" marR="67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658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7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39752" y="1052736"/>
            <a:ext cx="6552727" cy="1224136"/>
          </a:xfrm>
        </p:spPr>
        <p:txBody>
          <a:bodyPr>
            <a:no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Достижения воспитанников творческих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объединений МАОУ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СОШ № 61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2018-2019 учебном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году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1639966" cy="145707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995713"/>
              </p:ext>
            </p:extLst>
          </p:nvPr>
        </p:nvGraphicFramePr>
        <p:xfrm>
          <a:off x="395536" y="2060848"/>
          <a:ext cx="8568953" cy="4703793"/>
        </p:xfrm>
        <a:graphic>
          <a:graphicData uri="http://schemas.openxmlformats.org/drawingml/2006/table">
            <a:tbl>
              <a:tblPr firstRow="1" firstCol="1" bandRow="1"/>
              <a:tblGrid>
                <a:gridCol w="1368152">
                  <a:extLst>
                    <a:ext uri="{9D8B030D-6E8A-4147-A177-3AD203B41FA5}">
                      <a16:colId xmlns:a16="http://schemas.microsoft.com/office/drawing/2014/main" val="241793435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169105264"/>
                    </a:ext>
                  </a:extLst>
                </a:gridCol>
                <a:gridCol w="5616625">
                  <a:extLst>
                    <a:ext uri="{9D8B030D-6E8A-4147-A177-3AD203B41FA5}">
                      <a16:colId xmlns:a16="http://schemas.microsoft.com/office/drawing/2014/main" val="3193587875"/>
                    </a:ext>
                  </a:extLst>
                </a:gridCol>
              </a:tblGrid>
              <a:tr h="722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творческого объединения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ФИО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167780"/>
                  </a:ext>
                </a:extLst>
              </a:tr>
              <a:tr h="4133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Шумовой оркестр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Есюнина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Ирина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Владиленовна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Окружной этап областного фестиваля творчества детей и молодежи «Урал-MIX»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Городской конкурс «Народные узоры»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Районный этап фестиваля-конкурса «НАРОДНЫЕ УЗОРЫ»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559790"/>
                  </a:ext>
                </a:extLst>
              </a:tr>
              <a:tr h="1011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Хоровой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Терюшкова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Ольга Владимировна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Окружной этап областного фестиваля творчества детей и молодежи «Урал-MIX»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конкурс «Народные узоры»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Районный конкурс вокального творчества «#МОЯ РОДИНА» для ГОЛ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Открытый районный фестиваль для детей и юношества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«Ради жизни на земле»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Районный этап фестиваля-конкурса «НАРОДНЫЕ УЗОРЫ»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638554"/>
                  </a:ext>
                </a:extLst>
              </a:tr>
              <a:tr h="877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Студия ИЗО «Полосатый кот»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Косарева Екатерина Федоровна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конкурс творческих работ обучающихся «Вода ошибок не прощает»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конкурс агитационных плакатов на тему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«Всё о профилактике гриппа»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детских работ изобразительного творчества «НАШ РАЙОН» в рамках празднования Дня Чкаловского района города Екатеринбурга в 2018 году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491"/>
                  </a:ext>
                </a:extLst>
              </a:tr>
              <a:tr h="1011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Спортивная секция «ТХЭКВОНДО»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Линейцева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Дарья Александровна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 Всероссийский турнир по тхэквондо WT, посвященного памяти воинов, павших в горячих точках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Первенство Свердловской области по тхэквондо в дисциплине «ВТФ»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Открытое первенство ГО Верхняя Пышма по тхэквондо ВТФ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IX межрегиональный турнир, посвященный памяти </a:t>
                      </a:r>
                      <a:r>
                        <a:rPr lang="ru-RU" sz="1100" dirty="0" err="1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Луткова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Д.Е., основателя Пермской федерации Тхэквондо ВТФ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Открытый межрегиональный турнир г. Магнитогорска по тхэквондо ВТ «Братишка»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731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6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95736" y="188640"/>
            <a:ext cx="6768752" cy="1800200"/>
          </a:xfrm>
        </p:spPr>
        <p:txBody>
          <a:bodyPr>
            <a:no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Танцевальный коллектив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Dragon Soul»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81693"/>
            <a:ext cx="1646788" cy="14631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3" y="1988840"/>
            <a:ext cx="4184442" cy="27889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32414"/>
            <a:ext cx="4572000" cy="304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4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95736" y="44624"/>
            <a:ext cx="6768752" cy="2232248"/>
          </a:xfrm>
        </p:spPr>
        <p:txBody>
          <a:bodyPr>
            <a:no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Школа эстрадного вокала «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Viktoria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81693"/>
            <a:ext cx="1646788" cy="14631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65311"/>
            <a:ext cx="4289750" cy="28598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720" y="3356992"/>
            <a:ext cx="4572000" cy="307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0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95736" y="178976"/>
            <a:ext cx="6768752" cy="188187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Хоровой класс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81693"/>
            <a:ext cx="1646788" cy="14631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18054"/>
            <a:ext cx="5095598" cy="2856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46536"/>
            <a:ext cx="4752528" cy="316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458</Words>
  <Application>Microsoft Office PowerPoint</Application>
  <PresentationFormat>Экран (4:3)</PresentationFormat>
  <Paragraphs>167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Тема Office</vt:lpstr>
      <vt:lpstr>Специальное оформление</vt:lpstr>
      <vt:lpstr>  МАОУ СОШ № 61 с углубленным изучением отдельных предметов                                    Презентация                                дополнительного                                                                                            образования                                      обучающихся</vt:lpstr>
      <vt:lpstr>  МАОУ СОШ № 61 с углубленным изучением отдельных предметов                                    Презентация                                дополнительного                                                                                            образования                                      обучающихся</vt:lpstr>
      <vt:lpstr>Информация о кружках и секциях МАОУ СОШ № 61 с углубленным изучением отдельных предметов в 2019 – 2020 учебном году </vt:lpstr>
      <vt:lpstr>Информация о кружках и секциях МАОУ СОШ № 61 с углубленным изучением отдельных предметов в 2019 – 2020 учебном году Платные дополнительные услуги </vt:lpstr>
      <vt:lpstr>Достижения воспитанников творческих объединений МАОУ СОШ № 61 в 2018-2019 учебном году </vt:lpstr>
      <vt:lpstr>Достижения воспитанников творческих объединений МАОУ СОШ № 61 в 2018-2019 учебном году </vt:lpstr>
      <vt:lpstr>Танцевальный коллектив  «Dragon Soul»</vt:lpstr>
      <vt:lpstr>Школа эстрадного вокала «Viktoria»</vt:lpstr>
      <vt:lpstr>Хоровой класс</vt:lpstr>
      <vt:lpstr>Шумовой оркестр</vt:lpstr>
      <vt:lpstr>ТХЭКВОНДО</vt:lpstr>
      <vt:lpstr>Школа творчества, талантов и традиций –  Здесь мы учимся, мечтаем и творим. Пусть Чкаловский район гордится Нашей школой № 61!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2</cp:lastModifiedBy>
  <cp:revision>163</cp:revision>
  <dcterms:created xsi:type="dcterms:W3CDTF">2009-01-08T12:15:48Z</dcterms:created>
  <dcterms:modified xsi:type="dcterms:W3CDTF">2019-11-28T10:56:38Z</dcterms:modified>
</cp:coreProperties>
</file>