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4"/>
  </p:notes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655FA-5E75-4FC8-8559-82B74172703F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939A8E-A6E3-4814-8260-7BCC8B16F3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510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39A8E-A6E3-4814-8260-7BCC8B16F39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809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1EC7-CB33-4E88-88F5-6507AE5667DD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393C-45CB-4942-B6E7-A0DD42781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403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1EC7-CB33-4E88-88F5-6507AE5667DD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393C-45CB-4942-B6E7-A0DD42781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33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1EC7-CB33-4E88-88F5-6507AE5667DD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393C-45CB-4942-B6E7-A0DD42781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435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1EC7-CB33-4E88-88F5-6507AE5667DD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393C-45CB-4942-B6E7-A0DD42781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06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1EC7-CB33-4E88-88F5-6507AE5667DD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393C-45CB-4942-B6E7-A0DD42781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26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1EC7-CB33-4E88-88F5-6507AE5667DD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393C-45CB-4942-B6E7-A0DD42781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18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1EC7-CB33-4E88-88F5-6507AE5667DD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393C-45CB-4942-B6E7-A0DD42781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33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1EC7-CB33-4E88-88F5-6507AE5667DD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393C-45CB-4942-B6E7-A0DD42781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06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1EC7-CB33-4E88-88F5-6507AE5667DD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393C-45CB-4942-B6E7-A0DD42781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64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1EC7-CB33-4E88-88F5-6507AE5667DD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393C-45CB-4942-B6E7-A0DD42781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32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C1EC7-CB33-4E88-88F5-6507AE5667DD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393C-45CB-4942-B6E7-A0DD42781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37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C1EC7-CB33-4E88-88F5-6507AE5667DD}" type="datetimeFigureOut">
              <a:rPr lang="ru-RU" smtClean="0"/>
              <a:t>24.04.2019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2393C-45CB-4942-B6E7-A0DD42781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075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 b="1" cap="all" dirty="0">
                <a:ln w="3175" cmpd="sng">
                  <a:noFill/>
                </a:ln>
                <a:solidFill>
                  <a:srgbClr val="0070C0"/>
                </a:solidFill>
                <a:latin typeface="Century Gothic" panose="020B0502020202020204"/>
              </a:rPr>
              <a:t>Особые образовательные потребности обучающихся с ОВЗ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089862"/>
            <a:ext cx="9144000" cy="1167938"/>
          </a:xfrm>
        </p:spPr>
        <p:txBody>
          <a:bodyPr/>
          <a:lstStyle/>
          <a:p>
            <a:pPr lvl="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</a:pPr>
            <a:r>
              <a:rPr lang="ru-RU" b="1" dirty="0" smtClean="0">
                <a:solidFill>
                  <a:srgbClr val="146194">
                    <a:lumMod val="75000"/>
                  </a:srgbClr>
                </a:solidFill>
                <a:latin typeface="Century Gothic" panose="020B0502020202020204"/>
              </a:rPr>
              <a:t> </a:t>
            </a:r>
            <a:endParaRPr lang="ru-RU" b="1" dirty="0">
              <a:solidFill>
                <a:srgbClr val="146194">
                  <a:lumMod val="75000"/>
                </a:srgbClr>
              </a:solidFill>
              <a:latin typeface="Century Gothic" panose="020B0502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77337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Специфические особенности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специфические особенности общения (</a:t>
            </a:r>
            <a:r>
              <a:rPr lang="ru-RU" dirty="0" err="1"/>
              <a:t>вербализм</a:t>
            </a:r>
            <a:r>
              <a:rPr lang="ru-RU" dirty="0"/>
              <a:t>, формализм, отсутствие эмоциональности и выразительности речи, преобладание монологической речи и др.), </a:t>
            </a:r>
            <a:endParaRPr lang="ru-RU" dirty="0" smtClean="0"/>
          </a:p>
          <a:p>
            <a:r>
              <a:rPr lang="ru-RU" dirty="0" smtClean="0"/>
              <a:t>особенности психофизического </a:t>
            </a:r>
            <a:r>
              <a:rPr lang="ru-RU" dirty="0"/>
              <a:t>развития (отставание в развитии, нарушение и своеобразие развития двигательной активности; нарушение осанки, походки, положения тела при ходьбе и др</a:t>
            </a:r>
            <a:r>
              <a:rPr lang="ru-RU" dirty="0" smtClean="0"/>
              <a:t>.).</a:t>
            </a:r>
          </a:p>
          <a:p>
            <a:r>
              <a:rPr lang="ru-RU" dirty="0" smtClean="0"/>
              <a:t> </a:t>
            </a:r>
            <a:r>
              <a:rPr lang="ru-RU" dirty="0"/>
              <a:t>дети, перенесшие заболевания центральной нервной системы, нередко</a:t>
            </a:r>
            <a:r>
              <a:rPr lang="ru-RU" b="1" dirty="0"/>
              <a:t> </a:t>
            </a:r>
            <a:r>
              <a:rPr lang="ru-RU" dirty="0"/>
              <a:t>имеют нарушения в </a:t>
            </a:r>
            <a:r>
              <a:rPr lang="ru-RU" dirty="0" smtClean="0"/>
              <a:t>поведении:  раздражительность</a:t>
            </a:r>
            <a:r>
              <a:rPr lang="ru-RU" dirty="0"/>
              <a:t>, плаксивость, склонность к аффектам. </a:t>
            </a:r>
            <a:endParaRPr lang="ru-RU" dirty="0" smtClean="0"/>
          </a:p>
          <a:p>
            <a:r>
              <a:rPr lang="ru-RU" dirty="0"/>
              <a:t>Нарушение </a:t>
            </a:r>
            <a:r>
              <a:rPr lang="ru-RU" dirty="0" smtClean="0"/>
              <a:t>работоспособности: неустойчивости </a:t>
            </a:r>
            <a:r>
              <a:rPr lang="ru-RU" dirty="0"/>
              <a:t>внимания, снижении выполнения объема задания, появлении ошибок, небрежности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8221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Снижение </a:t>
            </a:r>
            <a:r>
              <a:rPr lang="ru-RU" b="1" dirty="0">
                <a:solidFill>
                  <a:srgbClr val="0070C0"/>
                </a:solidFill>
              </a:rPr>
              <a:t>остроты зрения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Трудности различения цветов и оттенков, локализации форм и размеров, мелких предметов и деталей, </a:t>
            </a:r>
            <a:r>
              <a:rPr lang="ru-RU" dirty="0" smtClean="0"/>
              <a:t>недостаточная </a:t>
            </a:r>
            <a:r>
              <a:rPr lang="ru-RU" dirty="0"/>
              <a:t>способность различения линейных и угловых величин приводят к трудностям узнавания предметов и их изображений, смешению сходных по форме изображений и предметов. </a:t>
            </a:r>
            <a:endParaRPr lang="ru-RU" dirty="0" smtClean="0"/>
          </a:p>
          <a:p>
            <a:r>
              <a:rPr lang="ru-RU" dirty="0"/>
              <a:t>трудности в восприятии линий и клеток в тетради, обозначений и </a:t>
            </a:r>
            <a:r>
              <a:rPr lang="ru-RU" dirty="0" smtClean="0"/>
              <a:t>рисунков</a:t>
            </a:r>
          </a:p>
          <a:p>
            <a:r>
              <a:rPr lang="ru-RU" dirty="0" smtClean="0"/>
              <a:t>трудности </a:t>
            </a:r>
            <a:r>
              <a:rPr lang="ru-RU" dirty="0"/>
              <a:t>выделения различных планов, установления причинно-следственных связей между персонажами </a:t>
            </a:r>
          </a:p>
        </p:txBody>
      </p:sp>
    </p:spTree>
    <p:extLst>
      <p:ext uri="{BB962C8B-B14F-4D97-AF65-F5344CB8AC3E}">
        <p14:creationId xmlns:p14="http://schemas.microsoft.com/office/powerpoint/2010/main" val="215607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Снижение остроты зрения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снижается скорость и качество выполнения видов </a:t>
            </a:r>
            <a:r>
              <a:rPr lang="ru-RU" dirty="0" smtClean="0"/>
              <a:t>работ</a:t>
            </a:r>
          </a:p>
          <a:p>
            <a:r>
              <a:rPr lang="ru-RU" dirty="0" smtClean="0"/>
              <a:t>заниженная самооценка </a:t>
            </a:r>
            <a:r>
              <a:rPr lang="ru-RU" dirty="0"/>
              <a:t>ребенка, </a:t>
            </a:r>
            <a:endParaRPr lang="ru-RU" dirty="0" smtClean="0"/>
          </a:p>
          <a:p>
            <a:r>
              <a:rPr lang="ru-RU" dirty="0" smtClean="0"/>
              <a:t>снижение положительной мотивации </a:t>
            </a:r>
            <a:r>
              <a:rPr lang="ru-RU" dirty="0"/>
              <a:t>к учебной </a:t>
            </a:r>
            <a:r>
              <a:rPr lang="ru-RU" dirty="0" smtClean="0"/>
              <a:t>деятельности</a:t>
            </a:r>
          </a:p>
          <a:p>
            <a:r>
              <a:rPr lang="ru-RU" dirty="0" smtClean="0"/>
              <a:t>формирование </a:t>
            </a:r>
            <a:r>
              <a:rPr lang="ru-RU" dirty="0"/>
              <a:t>отрицательных качеств личности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7289" y="4432150"/>
            <a:ext cx="8606118" cy="1420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</a:rPr>
              <a:t>Система коррекционных мероприятий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640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Специальные образовательные потребности 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Навыки различного </a:t>
            </a:r>
            <a:r>
              <a:rPr lang="ru-RU" dirty="0"/>
              <a:t>рода пространственной ориентировки (на своем теле, рабочей поверхности, микро- и </a:t>
            </a:r>
            <a:r>
              <a:rPr lang="ru-RU" dirty="0" err="1"/>
              <a:t>макропространстве</a:t>
            </a:r>
            <a:r>
              <a:rPr lang="ru-RU" dirty="0"/>
              <a:t> и др</a:t>
            </a:r>
            <a:r>
              <a:rPr lang="ru-RU" dirty="0" smtClean="0"/>
              <a:t>.),</a:t>
            </a:r>
          </a:p>
          <a:p>
            <a:r>
              <a:rPr lang="ru-RU" dirty="0" smtClean="0"/>
              <a:t>выработка </a:t>
            </a:r>
            <a:r>
              <a:rPr lang="ru-RU" dirty="0"/>
              <a:t>координации глаз-рука, мелкой и крупной </a:t>
            </a:r>
            <a:r>
              <a:rPr lang="ru-RU" dirty="0" smtClean="0"/>
              <a:t>моторики</a:t>
            </a:r>
          </a:p>
          <a:p>
            <a:r>
              <a:rPr lang="ru-RU" dirty="0" smtClean="0"/>
              <a:t>формирование </a:t>
            </a:r>
            <a:r>
              <a:rPr lang="ru-RU" dirty="0"/>
              <a:t>навыков письма и чтения, в том числе на основе шрифта Брайля и с применением технических средств письма, в пользовании компьютерными </a:t>
            </a:r>
            <a:r>
              <a:rPr lang="ru-RU" dirty="0" smtClean="0"/>
              <a:t>программами</a:t>
            </a:r>
          </a:p>
          <a:p>
            <a:r>
              <a:rPr lang="ru-RU" dirty="0" smtClean="0"/>
              <a:t>развитие </a:t>
            </a:r>
            <a:r>
              <a:rPr lang="ru-RU" dirty="0"/>
              <a:t>познавательной, интеллектуальной деятельности с опорой на сохранные </a:t>
            </a:r>
            <a:r>
              <a:rPr lang="ru-RU" dirty="0" smtClean="0"/>
              <a:t>анализаторы</a:t>
            </a:r>
          </a:p>
          <a:p>
            <a:r>
              <a:rPr lang="ru-RU" dirty="0" smtClean="0"/>
              <a:t>формирование </a:t>
            </a:r>
            <a:r>
              <a:rPr lang="ru-RU" dirty="0"/>
              <a:t>целого ряда социальных и коммуникативных</a:t>
            </a:r>
            <a:r>
              <a:rPr lang="ru-RU" b="1" dirty="0"/>
              <a:t> </a:t>
            </a:r>
            <a:r>
              <a:rPr lang="ru-RU" dirty="0"/>
              <a:t>навыков, </a:t>
            </a:r>
            <a:r>
              <a:rPr lang="ru-RU" dirty="0" smtClean="0"/>
              <a:t> развитие </a:t>
            </a:r>
            <a:r>
              <a:rPr lang="ru-RU" dirty="0"/>
              <a:t>эмоциональной сферы в условиях ограничения</a:t>
            </a:r>
            <a:r>
              <a:rPr lang="ru-RU" b="1" dirty="0"/>
              <a:t> </a:t>
            </a:r>
            <a:r>
              <a:rPr lang="ru-RU" dirty="0"/>
              <a:t>зрительного восприятия.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9890140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Образовательные функции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учебно-воспитательная,</a:t>
            </a:r>
          </a:p>
          <a:p>
            <a:r>
              <a:rPr lang="ru-RU" dirty="0" smtClean="0"/>
              <a:t> коррекционно-развивающая</a:t>
            </a:r>
            <a:r>
              <a:rPr lang="ru-RU" b="1" dirty="0" smtClean="0"/>
              <a:t>, </a:t>
            </a:r>
          </a:p>
          <a:p>
            <a:r>
              <a:rPr lang="ru-RU" dirty="0" smtClean="0"/>
              <a:t>офтальмо-гигиеническая, </a:t>
            </a:r>
          </a:p>
          <a:p>
            <a:r>
              <a:rPr lang="ru-RU" dirty="0" smtClean="0"/>
              <a:t>лечебно-восстановительная, </a:t>
            </a:r>
          </a:p>
          <a:p>
            <a:r>
              <a:rPr lang="ru-RU" dirty="0" smtClean="0"/>
              <a:t>социально-адаптационная 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профориентационная</a:t>
            </a:r>
            <a:r>
              <a:rPr lang="ru-RU" dirty="0" smtClean="0"/>
              <a:t>.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5115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Дети с нарушением слуха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9022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Категории детей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Глухие дети</a:t>
            </a:r>
            <a:r>
              <a:rPr lang="ru-RU" dirty="0"/>
              <a:t> не воспринимают речь разговорной громкости и без специального обучения устная речь у них не развивается. Для глухих детей использование слухового аппарата или </a:t>
            </a:r>
            <a:r>
              <a:rPr lang="ru-RU" dirty="0" err="1"/>
              <a:t>кохлеарного</a:t>
            </a:r>
            <a:r>
              <a:rPr lang="ru-RU" dirty="0"/>
              <a:t> </a:t>
            </a:r>
            <a:r>
              <a:rPr lang="ru-RU" dirty="0" err="1"/>
              <a:t>импланта</a:t>
            </a:r>
            <a:r>
              <a:rPr lang="ru-RU" dirty="0"/>
              <a:t> является обязательным условием их развития. </a:t>
            </a:r>
            <a:endParaRPr lang="ru-RU" dirty="0" smtClean="0"/>
          </a:p>
          <a:p>
            <a:r>
              <a:rPr lang="ru-RU" i="1" dirty="0"/>
              <a:t>Слабослышащие дети</a:t>
            </a:r>
            <a:r>
              <a:rPr lang="ru-RU" dirty="0"/>
              <a:t> имеют разные степени нарушения слуха - от незначительных трудностей в восприятии шепотной речи до резкого ограничения возможности воспринимать речь разговорной </a:t>
            </a:r>
            <a:r>
              <a:rPr lang="ru-RU" dirty="0" smtClean="0"/>
              <a:t>громкости;</a:t>
            </a:r>
            <a:r>
              <a:rPr lang="ru-RU" dirty="0"/>
              <a:t> требуются специальные коррекционно-развивающие занятия с сурдопедагогом.</a:t>
            </a:r>
          </a:p>
          <a:p>
            <a:pPr marL="0" indent="0">
              <a:buNone/>
            </a:pPr>
            <a:r>
              <a:rPr lang="ru-RU" dirty="0" smtClean="0"/>
              <a:t>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7630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Способы восприятия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 слух, </a:t>
            </a:r>
            <a:endParaRPr lang="ru-RU" dirty="0" smtClean="0"/>
          </a:p>
          <a:p>
            <a:r>
              <a:rPr lang="ru-RU" dirty="0" smtClean="0"/>
              <a:t>зрительно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err="1" smtClean="0"/>
              <a:t>слухо</a:t>
            </a:r>
            <a:r>
              <a:rPr lang="ru-RU" dirty="0" smtClean="0"/>
              <a:t>-зрительно</a:t>
            </a:r>
            <a:r>
              <a:rPr lang="ru-RU" dirty="0"/>
              <a:t>. Основным способом восприятие устной речи для детей с нарушенным слухом является </a:t>
            </a:r>
            <a:r>
              <a:rPr lang="ru-RU" i="1" dirty="0" err="1"/>
              <a:t>слухо</a:t>
            </a:r>
            <a:r>
              <a:rPr lang="ru-RU" i="1" dirty="0"/>
              <a:t>-зрительное,</a:t>
            </a:r>
            <a:r>
              <a:rPr lang="ru-RU" dirty="0"/>
              <a:t> когда ребенок видит лицо, щеки, губы говорящего и одновременно «слышит» его с помощью слуховых аппаратов/</a:t>
            </a:r>
            <a:r>
              <a:rPr lang="ru-RU" dirty="0" err="1"/>
              <a:t>кохлеарных</a:t>
            </a:r>
            <a:r>
              <a:rPr lang="ru-RU" dirty="0"/>
              <a:t> </a:t>
            </a:r>
            <a:r>
              <a:rPr lang="ru-RU" dirty="0" err="1"/>
              <a:t>имплантов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7334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Особенности </a:t>
            </a:r>
            <a:r>
              <a:rPr lang="ru-RU" b="1" dirty="0">
                <a:solidFill>
                  <a:srgbClr val="0070C0"/>
                </a:solidFill>
              </a:rPr>
              <a:t>речевого развития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на уровне продуцирования - нарушения произношения; недостаточное усвоение звукового состава слова, которое проявляется в ошибках при произнесении и написании слов;</a:t>
            </a:r>
          </a:p>
          <a:p>
            <a:pPr lvl="0"/>
            <a:r>
              <a:rPr lang="ru-RU" dirty="0"/>
              <a:t>на лексическом уровне - ограниченный словарный запас, неточное понимание и неправильное употребление слов, зачастую связанное с неполным овладением контекстным значением;</a:t>
            </a:r>
          </a:p>
          <a:p>
            <a:pPr lvl="0"/>
            <a:r>
              <a:rPr lang="ru-RU" dirty="0"/>
              <a:t>на грамматическом уровне - недостатки грамматического строя речи, особенности в усвоении и воспроизведении речевых (грамматических) «инструкций;</a:t>
            </a:r>
          </a:p>
          <a:p>
            <a:pPr lvl="0"/>
            <a:r>
              <a:rPr lang="ru-RU" dirty="0"/>
              <a:t>ни синтаксическом уровне - трудности восприятия предложений с нетрадиционным/</a:t>
            </a:r>
            <a:r>
              <a:rPr lang="ru-RU" dirty="0" err="1"/>
              <a:t>инвертным</a:t>
            </a:r>
            <a:r>
              <a:rPr lang="ru-RU" dirty="0"/>
              <a:t> порядком слов/словосочетаний.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13390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Особенности познавательной деятельности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сниженный объем внимания, низкий темп переключения, меньшая </a:t>
            </a:r>
            <a:r>
              <a:rPr lang="en-US" dirty="0" smtClean="0"/>
              <a:t>y</a:t>
            </a:r>
            <a:r>
              <a:rPr lang="ru-RU" dirty="0" err="1" smtClean="0"/>
              <a:t>стойчивость</a:t>
            </a:r>
            <a:r>
              <a:rPr lang="ru-RU" dirty="0"/>
              <a:t>, затруднения в его распределении;</a:t>
            </a:r>
          </a:p>
          <a:p>
            <a:pPr lvl="0"/>
            <a:r>
              <a:rPr lang="ru-RU" dirty="0"/>
              <a:t>преобладание образной памяти над словесной, преобладание механического запоминания над осмысленным;</a:t>
            </a:r>
          </a:p>
          <a:p>
            <a:pPr lvl="0"/>
            <a:r>
              <a:rPr lang="ru-RU" dirty="0"/>
              <a:t>превалирование наглядных форм мышления над понятийными, зависимость развития словесно-логического мышления от степени развития речи обучающегося;</a:t>
            </a:r>
          </a:p>
          <a:p>
            <a:pPr lvl="0"/>
            <a:r>
              <a:rPr lang="ru-RU" dirty="0"/>
              <a:t>непонимание и трудности дифференциации эмоциональных проявлений окружающих, </a:t>
            </a:r>
            <a:r>
              <a:rPr lang="ru-RU" dirty="0" err="1"/>
              <a:t>обедненность</a:t>
            </a:r>
            <a:r>
              <a:rPr lang="ru-RU" dirty="0"/>
              <a:t> эмоциональных проявлений;</a:t>
            </a:r>
          </a:p>
          <a:p>
            <a:pPr lvl="0"/>
            <a:r>
              <a:rPr lang="ru-RU" dirty="0"/>
              <a:t>наличие комплекса негативных состояний: неуверенность в себе, страх, гипертрофированная зависимость от близкого взрослого, завышенная самооценка, агрессия;</a:t>
            </a:r>
          </a:p>
          <a:p>
            <a:pPr lvl="0"/>
            <a:r>
              <a:rPr lang="ru-RU" dirty="0"/>
              <a:t>приоритетное общение с учителем и ограничение взаимодействия с одноклассниками.</a:t>
            </a:r>
          </a:p>
        </p:txBody>
      </p:sp>
    </p:spTree>
    <p:extLst>
      <p:ext uri="{BB962C8B-B14F-4D97-AF65-F5344CB8AC3E}">
        <p14:creationId xmlns:p14="http://schemas.microsoft.com/office/powerpoint/2010/main" val="3316626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cap="all" dirty="0">
                <a:ln w="3175" cmpd="sng">
                  <a:noFill/>
                </a:ln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Особые образовательные потребности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85750" lvl="0" indent="0" algn="just" defTabSz="457200">
              <a:lnSpc>
                <a:spcPct val="107000"/>
              </a:lnSpc>
              <a:spcBef>
                <a:spcPct val="20000"/>
              </a:spcBef>
              <a:buClr>
                <a:prstClr val="white"/>
              </a:buClr>
              <a:buSzPct val="80000"/>
              <a:buNone/>
            </a:pPr>
            <a:r>
              <a:rPr lang="ru-RU" sz="26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Особые образовательные потребности - это потребности в условиях, необходимых для оптимальной реализации когнитивных, энергетических и эмоционально-волевых возможностей ребенка с ОВЗ в процессе обучения.</a:t>
            </a: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None/>
            </a:pPr>
            <a:endParaRPr lang="ru-RU" sz="2000" dirty="0">
              <a:solidFill>
                <a:prstClr val="black"/>
              </a:solidFill>
              <a:latin typeface="Century Gothic" panose="020B0502020202020204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Когнитивные (познавательная сфера) составляющие - это владение мыслительными операциями, возможности восприятия и памяти (впечатление и сохранение воспринятой информации), активный и пассивный словарь и накопленные знания и представления об окружающем мире.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Энергетические составляющие - умственная активность и работоспособность.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Эмоционально-волевая сфера - направленность активности ребенка, его познавательная мотивация, а также возможности сосредоточения и удержания внимания.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6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Специальные образовательные потребности 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36540"/>
          </a:xfrm>
        </p:spPr>
        <p:txBody>
          <a:bodyPr/>
          <a:lstStyle/>
          <a:p>
            <a:pPr lvl="0"/>
            <a:r>
              <a:rPr lang="ru-RU" dirty="0"/>
              <a:t>потребность в обучении </a:t>
            </a:r>
            <a:r>
              <a:rPr lang="ru-RU" dirty="0" err="1"/>
              <a:t>слухо</a:t>
            </a:r>
            <a:r>
              <a:rPr lang="ru-RU" dirty="0"/>
              <a:t>-зрительному восприятию речи, в использовании различных виды коммуникации;</a:t>
            </a:r>
          </a:p>
          <a:p>
            <a:pPr lvl="0"/>
            <a:r>
              <a:rPr lang="ru-RU" dirty="0"/>
              <a:t>потребность в развитии и использовании слухового восприятия в различных коммуникативных ситуациях;</a:t>
            </a:r>
          </a:p>
          <a:p>
            <a:pPr lvl="0"/>
            <a:r>
              <a:rPr lang="ru-RU" dirty="0"/>
              <a:t>потребность в развитии всех сторон всех сторон и видов словесной речи (устная, письменная);</a:t>
            </a:r>
          </a:p>
          <a:p>
            <a:pPr lvl="0"/>
            <a:r>
              <a:rPr lang="ru-RU" dirty="0"/>
              <a:t>потребность формирования социальной компетенции.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25230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Организация образовательной деятельности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использование знаний </a:t>
            </a:r>
            <a:r>
              <a:rPr lang="ru-RU" dirty="0"/>
              <a:t>в конкретной жизненной ситуации </a:t>
            </a:r>
            <a:r>
              <a:rPr lang="ru-RU" dirty="0" smtClean="0"/>
              <a:t>на </a:t>
            </a:r>
            <a:r>
              <a:rPr lang="ru-RU" dirty="0"/>
              <a:t>уроках </a:t>
            </a:r>
          </a:p>
          <a:p>
            <a:r>
              <a:rPr lang="ru-RU" dirty="0" smtClean="0"/>
              <a:t>реализация </a:t>
            </a:r>
            <a:r>
              <a:rPr lang="ru-RU" dirty="0"/>
              <a:t>разделов индивидуальной образовательной программы «Психолого-педагогическое сопровождение и формирование социальной компетентности».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96909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Дети </a:t>
            </a:r>
            <a:r>
              <a:rPr lang="ru-RU" b="1" dirty="0">
                <a:solidFill>
                  <a:srgbClr val="00B050"/>
                </a:solidFill>
              </a:rPr>
              <a:t>с нарушениями опорно-двигательного аппарата</a:t>
            </a:r>
            <a:br>
              <a:rPr lang="ru-RU" b="1" dirty="0">
                <a:solidFill>
                  <a:srgbClr val="00B050"/>
                </a:solidFill>
              </a:rPr>
            </a:b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95202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Категории детей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6152"/>
            <a:ext cx="10515600" cy="4960811"/>
          </a:xfrm>
        </p:spPr>
        <p:txBody>
          <a:bodyPr>
            <a:normAutofit fontScale="92500"/>
          </a:bodyPr>
          <a:lstStyle/>
          <a:p>
            <a:r>
              <a:rPr lang="ru-RU" dirty="0"/>
              <a:t>дети, у которых НОДА обусловлены органическим поражением двигательных отделов центральной нервной </a:t>
            </a:r>
            <a:r>
              <a:rPr lang="ru-RU" dirty="0" smtClean="0"/>
              <a:t>системы. </a:t>
            </a:r>
            <a:r>
              <a:rPr lang="ru-RU" dirty="0"/>
              <a:t>двигательные расстройства при ДЦП сочетаются с отклонениями в развитии познавательной, речевой и личностной сферы, наряду с психолого-педагогической и логопедической коррекции основная часть детей данной категории нуждается также в лечебной и социальной помощи. </a:t>
            </a:r>
            <a:endParaRPr lang="ru-RU" dirty="0" smtClean="0"/>
          </a:p>
          <a:p>
            <a:r>
              <a:rPr lang="ru-RU" dirty="0"/>
              <a:t>дети с преимущественным поражением ОДА не неврологического </a:t>
            </a:r>
            <a:r>
              <a:rPr lang="ru-RU" dirty="0" smtClean="0"/>
              <a:t>характера. </a:t>
            </a:r>
            <a:r>
              <a:rPr lang="ru-RU" dirty="0"/>
              <a:t>У некоторых детей несколько замедлен общий темп психического развития и могут быть парциально нарушены отдельные корковые функции, особенно зрительно- пространственные представления. Дети данной категории нуждаются в психологической поддержке на фоне систематического ортопедического лечения и соблюдения щадящего индивидуального двигательного режима.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8689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Особенности детей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Около </a:t>
            </a:r>
            <a:r>
              <a:rPr lang="ru-RU" i="1" dirty="0"/>
              <a:t>25%</a:t>
            </a:r>
            <a:r>
              <a:rPr lang="ru-RU" dirty="0"/>
              <a:t> детей имеют аномалии зрения. У них отмечаются нарушения зрительного восприятия, связанные с недостаточной фиксацией взора, нарушением плавного прослеживания, сужением полей зрения, снижением остроты зрения. Часто встречается косоглазие, двоение в глазах, опущенное верхнее веко (птоз). </a:t>
            </a:r>
            <a:endParaRPr lang="ru-RU" dirty="0" smtClean="0"/>
          </a:p>
          <a:p>
            <a:r>
              <a:rPr lang="ru-RU" dirty="0"/>
              <a:t>снижение слуха на высокочастотные тона с сохранностью на низкочастотные. При этом наблюдаются характерные нарушения звукопроизношения. Ребенок, который не слышит звуков высокой частоты (к, с, ф, ш, в, т, п), затрудняется в их произношении (в речи пропускает их или заменяет другими звуками). У многих детей отмечается недоразвитие фонематического восприятия с нарушением дифференцирования звуков, сходных по звучанию (ба-па, </a:t>
            </a:r>
            <a:r>
              <a:rPr lang="ru-RU" dirty="0" err="1"/>
              <a:t>ва</a:t>
            </a:r>
            <a:r>
              <a:rPr lang="ru-RU" dirty="0"/>
              <a:t>-фа). В таких случаях возникают трудности в обучении чтению, письму. </a:t>
            </a:r>
          </a:p>
        </p:txBody>
      </p:sp>
    </p:spTree>
    <p:extLst>
      <p:ext uri="{BB962C8B-B14F-4D97-AF65-F5344CB8AC3E}">
        <p14:creationId xmlns:p14="http://schemas.microsoft.com/office/powerpoint/2010/main" val="32645427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B050"/>
                </a:solidFill>
              </a:rPr>
              <a:t>Особенности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глубокая задержка и нарушение развития кинестетического анализатора (тактильное и мышечно-суставное чувство). Дети затрудняются определить положение и направление движений пальцев рук без зрительного контроля (с закрытыми глазами). Ощупывающие движения рук часто очень слабые, осязание и узнавание предметов на ощупь затруднены. У многих детей выражен </a:t>
            </a:r>
            <a:r>
              <a:rPr lang="ru-RU" dirty="0" err="1"/>
              <a:t>астереогноз</a:t>
            </a:r>
            <a:r>
              <a:rPr lang="ru-RU" dirty="0"/>
              <a:t> - невозможность или нарушение узнавания предмета без зрительного контроля.</a:t>
            </a:r>
          </a:p>
        </p:txBody>
      </p:sp>
    </p:spTree>
    <p:extLst>
      <p:ext uri="{BB962C8B-B14F-4D97-AF65-F5344CB8AC3E}">
        <p14:creationId xmlns:p14="http://schemas.microsoft.com/office/powerpoint/2010/main" val="33341885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B050"/>
                </a:solidFill>
              </a:rPr>
              <a:t>Особенности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недостаточность пространственных и временных представлений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выражены </a:t>
            </a:r>
            <a:r>
              <a:rPr lang="ru-RU" dirty="0"/>
              <a:t>нарушения схемы тела. Значительно позже, чем у здоровых сверстников, формируется представление о ведущей руке, о частях лица и тела. </a:t>
            </a:r>
            <a:endParaRPr lang="ru-RU" dirty="0" smtClean="0"/>
          </a:p>
          <a:p>
            <a:r>
              <a:rPr lang="ru-RU" dirty="0"/>
              <a:t>з</a:t>
            </a:r>
            <a:r>
              <a:rPr lang="ru-RU" dirty="0" smtClean="0"/>
              <a:t>атруднена </a:t>
            </a:r>
            <a:r>
              <a:rPr lang="ru-RU" dirty="0"/>
              <a:t>дифференциация правой и левой стороны тела. </a:t>
            </a:r>
            <a:endParaRPr lang="ru-RU" dirty="0" smtClean="0"/>
          </a:p>
          <a:p>
            <a:r>
              <a:rPr lang="ru-RU" dirty="0" smtClean="0"/>
              <a:t>Многие </a:t>
            </a:r>
            <a:r>
              <a:rPr lang="ru-RU" dirty="0"/>
              <a:t>пространственные понятия</a:t>
            </a:r>
            <a:r>
              <a:rPr lang="ru-RU" b="1" dirty="0"/>
              <a:t> </a:t>
            </a:r>
            <a:r>
              <a:rPr lang="ru-RU" dirty="0"/>
              <a:t>(«спереди», «сзади», «между», «вверху», «внизу») усваиваются с трудом, дети  определяют пространственную удаленность: «далеко», «близко», «дальше, чем» заменяются у них «там» и «тут». </a:t>
            </a:r>
            <a:endParaRPr lang="ru-RU" dirty="0" smtClean="0"/>
          </a:p>
          <a:p>
            <a:r>
              <a:rPr lang="ru-RU" dirty="0" smtClean="0"/>
              <a:t>нарушен </a:t>
            </a:r>
            <a:r>
              <a:rPr lang="ru-RU" dirty="0"/>
              <a:t>целостный образ предметов (не может сложить из частей целое - собрать разрезную азбуку, выполнить конструирование по образцу из палочек или иного материала).</a:t>
            </a:r>
          </a:p>
        </p:txBody>
      </p:sp>
    </p:spTree>
    <p:extLst>
      <p:ext uri="{BB962C8B-B14F-4D97-AF65-F5344CB8AC3E}">
        <p14:creationId xmlns:p14="http://schemas.microsoft.com/office/powerpoint/2010/main" val="10056766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B050"/>
                </a:solidFill>
              </a:rPr>
              <a:t>Особенности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Психическое развитие:</a:t>
            </a:r>
          </a:p>
          <a:p>
            <a:r>
              <a:rPr lang="ru-RU" dirty="0"/>
              <a:t>замедленность, истощаемость психических процессов. </a:t>
            </a:r>
            <a:endParaRPr lang="ru-RU" dirty="0" smtClean="0"/>
          </a:p>
          <a:p>
            <a:r>
              <a:rPr lang="ru-RU" dirty="0" smtClean="0"/>
              <a:t>трудности </a:t>
            </a:r>
            <a:r>
              <a:rPr lang="ru-RU" dirty="0"/>
              <a:t>переключения на другие деятельности, </a:t>
            </a:r>
            <a:endParaRPr lang="ru-RU" dirty="0" smtClean="0"/>
          </a:p>
          <a:p>
            <a:r>
              <a:rPr lang="ru-RU" dirty="0" smtClean="0"/>
              <a:t>недостаточность </a:t>
            </a:r>
            <a:r>
              <a:rPr lang="ru-RU" dirty="0"/>
              <a:t>концентрации внимания, </a:t>
            </a:r>
            <a:endParaRPr lang="ru-RU" dirty="0" smtClean="0"/>
          </a:p>
          <a:p>
            <a:r>
              <a:rPr lang="ru-RU" dirty="0" smtClean="0"/>
              <a:t>замедленность </a:t>
            </a:r>
            <a:r>
              <a:rPr lang="ru-RU" dirty="0"/>
              <a:t>восприятия, </a:t>
            </a:r>
            <a:endParaRPr lang="ru-RU" dirty="0" smtClean="0"/>
          </a:p>
          <a:p>
            <a:r>
              <a:rPr lang="ru-RU" dirty="0" smtClean="0"/>
              <a:t>снижение </a:t>
            </a:r>
            <a:r>
              <a:rPr lang="ru-RU" dirty="0"/>
              <a:t>объема механической памяти</a:t>
            </a:r>
          </a:p>
        </p:txBody>
      </p:sp>
    </p:spTree>
    <p:extLst>
      <p:ext uri="{BB962C8B-B14F-4D97-AF65-F5344CB8AC3E}">
        <p14:creationId xmlns:p14="http://schemas.microsoft.com/office/powerpoint/2010/main" val="17055303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B050"/>
                </a:solidFill>
              </a:rPr>
              <a:t>Особенности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Низкая познавательная активность:</a:t>
            </a:r>
          </a:p>
          <a:p>
            <a:r>
              <a:rPr lang="ru-RU" dirty="0" smtClean="0"/>
              <a:t>Пониженный интересе </a:t>
            </a:r>
            <a:r>
              <a:rPr lang="ru-RU" dirty="0"/>
              <a:t>к заданиям, </a:t>
            </a:r>
            <a:endParaRPr lang="ru-RU" dirty="0" smtClean="0"/>
          </a:p>
          <a:p>
            <a:r>
              <a:rPr lang="ru-RU" dirty="0" smtClean="0"/>
              <a:t>плохая сосредоточенность, </a:t>
            </a:r>
          </a:p>
          <a:p>
            <a:r>
              <a:rPr lang="ru-RU" dirty="0" smtClean="0"/>
              <a:t>медлительность </a:t>
            </a:r>
            <a:r>
              <a:rPr lang="ru-RU" dirty="0"/>
              <a:t>и </a:t>
            </a:r>
            <a:r>
              <a:rPr lang="ru-RU" dirty="0" smtClean="0"/>
              <a:t>пониженная переключаемость </a:t>
            </a:r>
            <a:r>
              <a:rPr lang="ru-RU" dirty="0"/>
              <a:t>психических </a:t>
            </a:r>
            <a:r>
              <a:rPr lang="ru-RU" dirty="0" smtClean="0"/>
              <a:t>процессов</a:t>
            </a:r>
          </a:p>
          <a:p>
            <a:r>
              <a:rPr lang="ru-RU" dirty="0" smtClean="0"/>
              <a:t>низкая </a:t>
            </a:r>
            <a:r>
              <a:rPr lang="ru-RU" dirty="0"/>
              <a:t>умственная работоспособность </a:t>
            </a:r>
            <a:endParaRPr lang="ru-RU" dirty="0" smtClean="0"/>
          </a:p>
          <a:p>
            <a:r>
              <a:rPr lang="ru-RU" dirty="0" smtClean="0"/>
              <a:t>быстро нарастающее утомление </a:t>
            </a:r>
            <a:r>
              <a:rPr lang="ru-RU" dirty="0"/>
              <a:t>при выполнении интеллектуальных заданий. </a:t>
            </a:r>
          </a:p>
        </p:txBody>
      </p:sp>
    </p:spTree>
    <p:extLst>
      <p:ext uri="{BB962C8B-B14F-4D97-AF65-F5344CB8AC3E}">
        <p14:creationId xmlns:p14="http://schemas.microsoft.com/office/powerpoint/2010/main" val="2554789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B050"/>
                </a:solidFill>
              </a:rPr>
              <a:t>Особенности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Расстройства </a:t>
            </a:r>
            <a:r>
              <a:rPr lang="ru-RU" dirty="0"/>
              <a:t>эмоционально-волевой</a:t>
            </a:r>
            <a:r>
              <a:rPr lang="ru-RU" i="1" dirty="0"/>
              <a:t> </a:t>
            </a:r>
            <a:r>
              <a:rPr lang="ru-RU" dirty="0" smtClean="0"/>
              <a:t>сферы:</a:t>
            </a:r>
            <a:r>
              <a:rPr lang="ru-RU" b="1" dirty="0" smtClean="0"/>
              <a:t> </a:t>
            </a:r>
          </a:p>
          <a:p>
            <a:r>
              <a:rPr lang="ru-RU" dirty="0" smtClean="0"/>
              <a:t>повышенная эмоциональная возбудимость, раздражительность, двигательная расторможенность,</a:t>
            </a:r>
          </a:p>
          <a:p>
            <a:r>
              <a:rPr lang="ru-RU" dirty="0" smtClean="0"/>
              <a:t>заторможенность, застенчивость, робость</a:t>
            </a:r>
          </a:p>
          <a:p>
            <a:r>
              <a:rPr lang="ru-RU" dirty="0" smtClean="0"/>
              <a:t>склонность </a:t>
            </a:r>
            <a:r>
              <a:rPr lang="ru-RU" dirty="0"/>
              <a:t>к колебаниям настроения </a:t>
            </a:r>
            <a:endParaRPr lang="ru-RU" dirty="0" smtClean="0"/>
          </a:p>
          <a:p>
            <a:r>
              <a:rPr lang="ru-RU" dirty="0" smtClean="0"/>
              <a:t>инертность </a:t>
            </a:r>
            <a:r>
              <a:rPr lang="ru-RU" dirty="0"/>
              <a:t>эмоциональных </a:t>
            </a:r>
            <a:r>
              <a:rPr lang="ru-RU" dirty="0" smtClean="0"/>
              <a:t>реакций</a:t>
            </a:r>
          </a:p>
          <a:p>
            <a:r>
              <a:rPr lang="ru-RU" dirty="0" smtClean="0"/>
              <a:t>агрессии</a:t>
            </a:r>
            <a:r>
              <a:rPr lang="ru-RU" dirty="0"/>
              <a:t>, реакции протеста по</a:t>
            </a:r>
            <a:r>
              <a:rPr lang="ru-RU" b="1" dirty="0"/>
              <a:t> </a:t>
            </a:r>
            <a:r>
              <a:rPr lang="ru-RU" dirty="0"/>
              <a:t>отношению к </a:t>
            </a:r>
            <a:r>
              <a:rPr lang="ru-RU" dirty="0" smtClean="0"/>
              <a:t>окружающим </a:t>
            </a:r>
          </a:p>
          <a:p>
            <a:r>
              <a:rPr lang="ru-RU" dirty="0" smtClean="0"/>
              <a:t>состояние </a:t>
            </a:r>
            <a:r>
              <a:rPr lang="ru-RU" dirty="0"/>
              <a:t>полного безразличия, равнодушия, безучастного отношения к</a:t>
            </a:r>
            <a:r>
              <a:rPr lang="ru-RU" b="1" dirty="0"/>
              <a:t> </a:t>
            </a:r>
            <a:r>
              <a:rPr lang="ru-RU" dirty="0"/>
              <a:t>окружающим.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605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618694" cy="75367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Особые условия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51068"/>
            <a:ext cx="10515600" cy="5025895"/>
          </a:xfrm>
        </p:spPr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медицинская (лечебная и профилактическая) помощь;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подготовка детей к овладению школьной программой путем пропедевтических занятий (т.е. формирование у них необходимых знаний)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у них познавательной мотивации и положительного отношения к учению;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замедленный темп преподнесения новых знаний;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меньший объем «порций» преподносимых знаний, а также всех инструкций и высказываний педагогов с учетом того, что закон «магического числа 7±2» для детей с недостатками развития не действует,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т.е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объем запоминаемой информации у них меньше;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810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B050"/>
                </a:solidFill>
              </a:rPr>
              <a:t>Особенности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Нарушения </a:t>
            </a:r>
            <a:r>
              <a:rPr lang="ru-RU" dirty="0"/>
              <a:t>личностного </a:t>
            </a:r>
            <a:r>
              <a:rPr lang="ru-RU" dirty="0" smtClean="0"/>
              <a:t>развития: </a:t>
            </a:r>
            <a:r>
              <a:rPr lang="ru-RU" i="1" dirty="0"/>
              <a:t>личностная </a:t>
            </a:r>
            <a:r>
              <a:rPr lang="ru-RU" i="1" dirty="0" smtClean="0"/>
              <a:t>незрелость</a:t>
            </a:r>
          </a:p>
          <a:p>
            <a:r>
              <a:rPr lang="ru-RU" dirty="0" smtClean="0"/>
              <a:t>недостаточность </a:t>
            </a:r>
            <a:r>
              <a:rPr lang="ru-RU" dirty="0"/>
              <a:t>волевой </a:t>
            </a:r>
            <a:r>
              <a:rPr lang="ru-RU" dirty="0" smtClean="0"/>
              <a:t>деятельности</a:t>
            </a:r>
          </a:p>
          <a:p>
            <a:r>
              <a:rPr lang="ru-RU" dirty="0" smtClean="0"/>
              <a:t>в </a:t>
            </a:r>
            <a:r>
              <a:rPr lang="ru-RU" dirty="0"/>
              <a:t>поступках </a:t>
            </a:r>
            <a:r>
              <a:rPr lang="ru-RU" dirty="0" smtClean="0"/>
              <a:t>руководствуются эмоцией </a:t>
            </a:r>
            <a:r>
              <a:rPr lang="ru-RU" dirty="0"/>
              <a:t>удовольствия, желанием настоящей </a:t>
            </a:r>
            <a:r>
              <a:rPr lang="ru-RU" dirty="0" smtClean="0"/>
              <a:t>минуты</a:t>
            </a:r>
          </a:p>
          <a:p>
            <a:r>
              <a:rPr lang="ru-RU" dirty="0" smtClean="0"/>
              <a:t>нарушения </a:t>
            </a:r>
            <a:r>
              <a:rPr lang="ru-RU" dirty="0"/>
              <a:t>целенаправленной </a:t>
            </a:r>
            <a:r>
              <a:rPr lang="ru-RU" dirty="0" smtClean="0"/>
              <a:t>деятельности</a:t>
            </a:r>
          </a:p>
          <a:p>
            <a:r>
              <a:rPr lang="ru-RU" dirty="0" smtClean="0"/>
              <a:t>эгоцентричны</a:t>
            </a:r>
            <a:r>
              <a:rPr lang="ru-RU" dirty="0"/>
              <a:t>, не способны сочетать свои интересы с интересами других и подчиняться требованиям </a:t>
            </a:r>
            <a:r>
              <a:rPr lang="ru-RU" dirty="0" smtClean="0"/>
              <a:t>коллектива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10995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B050"/>
                </a:solidFill>
              </a:rPr>
              <a:t>Особенности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66221"/>
            <a:ext cx="10515600" cy="481074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Нарушения личностного развития: </a:t>
            </a:r>
            <a:r>
              <a:rPr lang="ru-RU" i="1" dirty="0" smtClean="0"/>
              <a:t>астенические проявления</a:t>
            </a:r>
          </a:p>
          <a:p>
            <a:r>
              <a:rPr lang="ru-RU" dirty="0" smtClean="0"/>
              <a:t> повышенная чувствительность к различным раздражителям, </a:t>
            </a:r>
          </a:p>
          <a:p>
            <a:r>
              <a:rPr lang="ru-RU" dirty="0" smtClean="0"/>
              <a:t>эмоциональная возбудимость,</a:t>
            </a:r>
          </a:p>
          <a:p>
            <a:r>
              <a:rPr lang="ru-RU" dirty="0" smtClean="0"/>
              <a:t> истощаемость,</a:t>
            </a:r>
          </a:p>
          <a:p>
            <a:r>
              <a:rPr lang="ru-RU" dirty="0" smtClean="0"/>
              <a:t>заторможенностью в поведении, которая проявляется в виде пугливости, страха перед всем новым, неуверенности в своих силах </a:t>
            </a:r>
          </a:p>
          <a:p>
            <a:r>
              <a:rPr lang="ru-RU" dirty="0" smtClean="0"/>
              <a:t>ситуационные конфликтные переживания в связи с неудовлетворением их стремления к лидерству</a:t>
            </a:r>
          </a:p>
          <a:p>
            <a:r>
              <a:rPr lang="ru-RU" dirty="0" smtClean="0"/>
              <a:t>склонность </a:t>
            </a:r>
            <a:r>
              <a:rPr lang="ru-RU" dirty="0"/>
              <a:t>к конфликтам с </a:t>
            </a:r>
            <a:r>
              <a:rPr lang="ru-RU" dirty="0" smtClean="0"/>
              <a:t>окружающими</a:t>
            </a:r>
          </a:p>
          <a:p>
            <a:r>
              <a:rPr lang="ru-RU" dirty="0"/>
              <a:t>суицидальное поведение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36703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B050"/>
                </a:solidFill>
              </a:rPr>
              <a:t>Особенности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Нарушения личностного развития</a:t>
            </a:r>
            <a:r>
              <a:rPr lang="ru-RU" dirty="0" smtClean="0"/>
              <a:t>: </a:t>
            </a:r>
            <a:r>
              <a:rPr lang="ru-RU" i="1" dirty="0" err="1"/>
              <a:t>псевдоаутические</a:t>
            </a:r>
            <a:r>
              <a:rPr lang="ru-RU" i="1" dirty="0"/>
              <a:t> </a:t>
            </a:r>
            <a:r>
              <a:rPr lang="ru-RU" i="1" dirty="0" smtClean="0"/>
              <a:t>проявления</a:t>
            </a:r>
            <a:endParaRPr lang="ru-RU" i="1" dirty="0"/>
          </a:p>
          <a:p>
            <a:r>
              <a:rPr lang="ru-RU" dirty="0"/>
              <a:t>склоны к уединению, </a:t>
            </a:r>
            <a:endParaRPr lang="ru-RU" dirty="0" smtClean="0"/>
          </a:p>
          <a:p>
            <a:r>
              <a:rPr lang="ru-RU" dirty="0" smtClean="0"/>
              <a:t>коммуникативные </a:t>
            </a:r>
            <a:r>
              <a:rPr lang="ru-RU" dirty="0"/>
              <a:t>нарушения, </a:t>
            </a:r>
            <a:endParaRPr lang="ru-RU" dirty="0" smtClean="0"/>
          </a:p>
          <a:p>
            <a:r>
              <a:rPr lang="ru-RU" dirty="0" smtClean="0"/>
              <a:t>уход </a:t>
            </a:r>
            <a:r>
              <a:rPr lang="ru-RU" dirty="0"/>
              <a:t>в мир собственных мечтаний и грез. </a:t>
            </a:r>
          </a:p>
          <a:p>
            <a:endParaRPr lang="ru-RU" i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73045" y="4550485"/>
            <a:ext cx="9251576" cy="12586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 всех детей задержка </a:t>
            </a:r>
            <a:r>
              <a:rPr lang="ru-RU" b="1" dirty="0">
                <a:solidFill>
                  <a:schemeClr val="tx1"/>
                </a:solidFill>
              </a:rPr>
              <a:t>и нарушение формирования лексической, грамматической и фонетико-фонематической сторон речи.</a:t>
            </a:r>
          </a:p>
        </p:txBody>
      </p:sp>
    </p:spTree>
    <p:extLst>
      <p:ext uri="{BB962C8B-B14F-4D97-AF65-F5344CB8AC3E}">
        <p14:creationId xmlns:p14="http://schemas.microsoft.com/office/powerpoint/2010/main" val="19787539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B050"/>
                </a:solidFill>
              </a:rPr>
              <a:t>Возможности освоения образовательной программы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39721"/>
          </a:xfrm>
        </p:spPr>
        <p:txBody>
          <a:bodyPr/>
          <a:lstStyle/>
          <a:p>
            <a:r>
              <a:rPr lang="ru-RU" dirty="0"/>
              <a:t>- дети с ортопедической патологией  осваивают общеобразовательную программу;</a:t>
            </a:r>
          </a:p>
          <a:p>
            <a:r>
              <a:rPr lang="ru-RU" dirty="0"/>
              <a:t>- дети с </a:t>
            </a:r>
            <a:r>
              <a:rPr lang="ru-RU" dirty="0" smtClean="0"/>
              <a:t>ДЦП </a:t>
            </a:r>
            <a:r>
              <a:rPr lang="ru-RU" dirty="0"/>
              <a:t>и ОДН по программе </a:t>
            </a:r>
            <a:r>
              <a:rPr lang="en-US" dirty="0"/>
              <a:t>VI</a:t>
            </a:r>
            <a:r>
              <a:rPr lang="ru-RU" dirty="0"/>
              <a:t> вида с коррекционной программой;</a:t>
            </a:r>
          </a:p>
          <a:p>
            <a:r>
              <a:rPr lang="ru-RU" dirty="0"/>
              <a:t>- дети с ОДН и легкой умственной отсталостью по программе </a:t>
            </a:r>
            <a:r>
              <a:rPr lang="en-US" dirty="0"/>
              <a:t>VII</a:t>
            </a:r>
            <a:r>
              <a:rPr lang="ru-RU" dirty="0"/>
              <a:t> вида;</a:t>
            </a:r>
          </a:p>
          <a:p>
            <a:r>
              <a:rPr lang="ru-RU" dirty="0"/>
              <a:t>- дети с умеренной умственной отсталостью по АОП на дому.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03980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Особые образовательные потребности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совокупность медико-психолого-педагогических мероприятий, учитывающих особенности развития этих детей на разных возрастных этапах и направленных на их адаптацию в образовательное пространство.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840941" y="3980329"/>
            <a:ext cx="6433073" cy="2000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Специфика </a:t>
            </a:r>
            <a:r>
              <a:rPr lang="ru-RU" sz="2400" dirty="0">
                <a:solidFill>
                  <a:schemeClr val="tx1"/>
                </a:solidFill>
              </a:rPr>
              <a:t>двигательных нарушений, </a:t>
            </a:r>
            <a:r>
              <a:rPr lang="ru-RU" sz="2400" dirty="0" smtClean="0">
                <a:solidFill>
                  <a:schemeClr val="tx1"/>
                </a:solidFill>
              </a:rPr>
              <a:t>нарушений </a:t>
            </a:r>
            <a:r>
              <a:rPr lang="ru-RU" sz="2400" dirty="0">
                <a:solidFill>
                  <a:schemeClr val="tx1"/>
                </a:solidFill>
              </a:rPr>
              <a:t>психического </a:t>
            </a:r>
            <a:r>
              <a:rPr lang="ru-RU" sz="2400" dirty="0" smtClean="0">
                <a:solidFill>
                  <a:schemeClr val="tx1"/>
                </a:solidFill>
              </a:rPr>
              <a:t>развития </a:t>
            </a:r>
            <a:r>
              <a:rPr lang="ru-RU" sz="2400" dirty="0">
                <a:solidFill>
                  <a:schemeClr val="tx1"/>
                </a:solidFill>
              </a:rPr>
              <a:t>определяют особую логику построения учебного процесса, находят своё отражение в структуре и содержании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32408444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Образовательные потребности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потребность в раннем выявлении нарушений и максимально раннем начале комплексного сопровождения развития ребенка, с учетом особенностей психофизического развития;</a:t>
            </a:r>
          </a:p>
          <a:p>
            <a:pPr lvl="0"/>
            <a:r>
              <a:rPr lang="ru-RU" dirty="0"/>
              <a:t>потребность в регламентации деятельности с учетом медицинских рекомендаций (соблюдение ортопедического режима);</a:t>
            </a:r>
          </a:p>
          <a:p>
            <a:pPr lvl="0"/>
            <a:r>
              <a:rPr lang="ru-RU" dirty="0"/>
              <a:t>потребность в особой организации образовательной среды, характеризующейся доступностью образовательных и воспитательных мероприятий;</a:t>
            </a:r>
          </a:p>
          <a:p>
            <a:pPr lvl="0"/>
            <a:r>
              <a:rPr lang="ru-RU" dirty="0"/>
              <a:t>потребность в использовании специальных методов, приемов и средств обучения и воспитания (в том числе специализированных компьютерных и ассоциативных технологий), обеспечивающих реализацию «обходных путей» развития, воспитания и обучения;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7962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B050"/>
                </a:solidFill>
              </a:rPr>
              <a:t>Образовательные потребности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потребность в предоставлении услуг </a:t>
            </a:r>
            <a:r>
              <a:rPr lang="ru-RU" dirty="0" err="1"/>
              <a:t>тьютора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потребность в адресной помощи по коррекции двигательных, речевых и познавательных и социально-личностных нарушений;</a:t>
            </a:r>
          </a:p>
          <a:p>
            <a:pPr lvl="0"/>
            <a:r>
              <a:rPr lang="ru-RU" dirty="0"/>
              <a:t>потребность в индивидуализации образовательного процесса с учетом структуры нарушения и вариативности проявлений;</a:t>
            </a:r>
          </a:p>
          <a:p>
            <a:pPr lvl="0"/>
            <a:r>
              <a:rPr lang="ru-RU"/>
              <a:t>потребность в максимальном расширении образовательного пространства - выход за пределы образовательной организации с учетом психофизических особенностей детей указанной категории.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6096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Дети с ЗПР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129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Особенности психической сферы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незрелость сложных форм поведения, </a:t>
            </a:r>
            <a:endParaRPr lang="ru-RU" dirty="0" smtClean="0"/>
          </a:p>
          <a:p>
            <a:r>
              <a:rPr lang="ru-RU" dirty="0" smtClean="0"/>
              <a:t>нарушения целенаправленной </a:t>
            </a:r>
            <a:r>
              <a:rPr lang="ru-RU" dirty="0"/>
              <a:t>деятельности на фоне быстрой истощаемости, нарушенной работоспособности, </a:t>
            </a:r>
            <a:endParaRPr lang="ru-RU" dirty="0" smtClean="0"/>
          </a:p>
          <a:p>
            <a:r>
              <a:rPr lang="ru-RU" dirty="0" err="1" smtClean="0"/>
              <a:t>энцефалопатические</a:t>
            </a:r>
            <a:r>
              <a:rPr lang="ru-RU" dirty="0" smtClean="0"/>
              <a:t> расстройства.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3658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Особенности учебной деятельности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отсутствие </a:t>
            </a:r>
            <a:r>
              <a:rPr lang="ru-RU" dirty="0"/>
              <a:t>стойкого интереса к предложенному заданию; </a:t>
            </a:r>
            <a:endParaRPr lang="ru-RU" dirty="0" smtClean="0"/>
          </a:p>
          <a:p>
            <a:r>
              <a:rPr lang="ru-RU" dirty="0" smtClean="0"/>
              <a:t>необдуманность, импульсивность </a:t>
            </a:r>
            <a:r>
              <a:rPr lang="ru-RU" dirty="0"/>
              <a:t>и </a:t>
            </a:r>
            <a:r>
              <a:rPr lang="ru-RU" dirty="0" smtClean="0"/>
              <a:t>слабая ориентировка </a:t>
            </a:r>
            <a:r>
              <a:rPr lang="ru-RU" dirty="0"/>
              <a:t>в заданиях, приводящим к многочисленным ошибочным действиям; </a:t>
            </a:r>
            <a:endParaRPr lang="ru-RU" dirty="0" smtClean="0"/>
          </a:p>
          <a:p>
            <a:r>
              <a:rPr lang="ru-RU" dirty="0" smtClean="0"/>
              <a:t>недостаточная целенаправленность </a:t>
            </a:r>
            <a:r>
              <a:rPr lang="ru-RU" dirty="0"/>
              <a:t>деятельности; </a:t>
            </a:r>
            <a:endParaRPr lang="ru-RU" dirty="0" smtClean="0"/>
          </a:p>
          <a:p>
            <a:r>
              <a:rPr lang="ru-RU" dirty="0" smtClean="0"/>
              <a:t>малая активность,</a:t>
            </a:r>
          </a:p>
          <a:p>
            <a:r>
              <a:rPr lang="ru-RU" dirty="0" smtClean="0"/>
              <a:t> отсутствие </a:t>
            </a:r>
            <a:r>
              <a:rPr lang="ru-RU" dirty="0"/>
              <a:t>стремления улучшить свои результаты, </a:t>
            </a:r>
            <a:r>
              <a:rPr lang="ru-RU" cap="small" dirty="0"/>
              <a:t>осмысливать</a:t>
            </a:r>
            <a:r>
              <a:rPr lang="ru-RU" dirty="0"/>
              <a:t> работу в целом, понять причины ошибок.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5812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Особые условия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12433"/>
            <a:ext cx="10515600" cy="5432612"/>
          </a:xfrm>
        </p:spPr>
        <p:txBody>
          <a:bodyPr>
            <a:normAutofit fontScale="92500"/>
          </a:bodyPr>
          <a:lstStyle/>
          <a:p>
            <a:pPr marL="0" lv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использование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наиболее эффективных методов обучения (в том числе усиление наглядности в разных ее формах, включение практической деятельности, применение на доступном уровне проблемного подхода);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организация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занятий таким образом, чтобы избегать утомления детей;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0"/>
              </a:spcAft>
              <a:buNone/>
              <a:tabLst>
                <a:tab pos="198755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максимальное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ограничение посторонней по отношению к учебному процессу стимуляции;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0"/>
              </a:spcAft>
              <a:buNone/>
              <a:tabLst>
                <a:tab pos="198755" algn="l"/>
              </a:tabLs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контроль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понимания детьми всего, особенно вербального, учебного материала;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01930" algn="l"/>
              </a:tabLs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Bookman Old Style" panose="02050604050505020204" pitchFamily="18" charset="0"/>
                <a:cs typeface="Bookman Old Style" panose="02050604050505020204" pitchFamily="18" charset="0"/>
              </a:rPr>
              <a:t>10. ситуация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Bookman Old Style" panose="02050604050505020204" pitchFamily="18" charset="0"/>
                <a:cs typeface="Bookman Old Style" panose="02050604050505020204" pitchFamily="18" charset="0"/>
              </a:rPr>
              <a:t>обучения должна строиться с учетом сенсорных возможностей ребенка, что означает оптимальное освещение рабочего места, наличие звукоусиливающей аппаратуры и т.д.</a:t>
            </a:r>
            <a:endParaRPr lang="ru-RU" sz="1400" dirty="0">
              <a:latin typeface="Bookman Old Style" panose="02050604050505020204" pitchFamily="18" charset="0"/>
              <a:ea typeface="Bookman Old Style" panose="02050604050505020204" pitchFamily="18" charset="0"/>
              <a:cs typeface="Bookman Old Style" panose="020506040505050202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064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Особенности мышления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более </a:t>
            </a:r>
            <a:r>
              <a:rPr lang="ru-RU" dirty="0" smtClean="0"/>
              <a:t>простые мыслительные операции, снижение </a:t>
            </a:r>
            <a:r>
              <a:rPr lang="ru-RU" dirty="0"/>
              <a:t>уровня логичности и отвлеченности мышления, трудности перехода к понятийным формам </a:t>
            </a:r>
            <a:r>
              <a:rPr lang="ru-RU" dirty="0" smtClean="0"/>
              <a:t>мышления</a:t>
            </a:r>
          </a:p>
          <a:p>
            <a:r>
              <a:rPr lang="ru-RU" dirty="0" smtClean="0"/>
              <a:t>затруднения </a:t>
            </a:r>
            <a:r>
              <a:rPr lang="ru-RU" dirty="0"/>
              <a:t>в установлении причини следственных зависимостей и </a:t>
            </a:r>
            <a:r>
              <a:rPr lang="ru-RU" dirty="0" smtClean="0"/>
              <a:t> </a:t>
            </a:r>
            <a:r>
              <a:rPr lang="ru-RU" dirty="0"/>
              <a:t>несовершенные функции </a:t>
            </a:r>
            <a:r>
              <a:rPr lang="ru-RU" dirty="0" smtClean="0"/>
              <a:t>обобщения</a:t>
            </a:r>
          </a:p>
          <a:p>
            <a:r>
              <a:rPr lang="ru-RU" dirty="0"/>
              <a:t>ограничен объем памяти и снижена прочность запоминания, продуктивность непроизвольно запоминания.</a:t>
            </a:r>
          </a:p>
          <a:p>
            <a:r>
              <a:rPr lang="ru-RU" dirty="0" smtClean="0"/>
              <a:t>недостатки </a:t>
            </a:r>
            <a:r>
              <a:rPr lang="ru-RU" dirty="0"/>
              <a:t>пространственного восприятия затрудняют обучение чтению и </a:t>
            </a:r>
            <a:r>
              <a:rPr lang="ru-RU" dirty="0" smtClean="0"/>
              <a:t>письму</a:t>
            </a:r>
          </a:p>
          <a:p>
            <a:r>
              <a:rPr lang="ru-RU" dirty="0" smtClean="0"/>
              <a:t>повышенная отвлекаемость, недостаточная концентрированность </a:t>
            </a:r>
            <a:r>
              <a:rPr lang="ru-RU" dirty="0"/>
              <a:t>на объекте, </a:t>
            </a:r>
            <a:r>
              <a:rPr lang="ru-RU" dirty="0" smtClean="0"/>
              <a:t>недостаточная </a:t>
            </a:r>
            <a:r>
              <a:rPr lang="ru-RU" dirty="0" err="1" smtClean="0"/>
              <a:t>сформированность</a:t>
            </a:r>
            <a:r>
              <a:rPr lang="ru-RU" dirty="0" smtClean="0"/>
              <a:t> </a:t>
            </a:r>
            <a:r>
              <a:rPr lang="ru-RU" dirty="0"/>
              <a:t>произвольного внимания.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74769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Психологические особенности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06072"/>
            <a:ext cx="10515600" cy="49700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Черты </a:t>
            </a:r>
            <a:r>
              <a:rPr lang="ru-RU" dirty="0"/>
              <a:t>психического и психофизического инфантилизма, который </a:t>
            </a:r>
            <a:r>
              <a:rPr lang="ru-RU" dirty="0" smtClean="0"/>
              <a:t>проявляется:</a:t>
            </a:r>
          </a:p>
          <a:p>
            <a:r>
              <a:rPr lang="ru-RU" dirty="0" smtClean="0"/>
              <a:t> </a:t>
            </a:r>
            <a:r>
              <a:rPr lang="ru-RU" dirty="0"/>
              <a:t>в слабой способности ребенка подчинять свое поведение требованиям ситуации; </a:t>
            </a:r>
            <a:endParaRPr lang="ru-RU" dirty="0" smtClean="0"/>
          </a:p>
          <a:p>
            <a:r>
              <a:rPr lang="ru-RU" dirty="0" smtClean="0"/>
              <a:t>неумении </a:t>
            </a:r>
            <a:r>
              <a:rPr lang="ru-RU" dirty="0"/>
              <a:t>сдерживать желания и эмоции; </a:t>
            </a:r>
            <a:endParaRPr lang="ru-RU" dirty="0" smtClean="0"/>
          </a:p>
          <a:p>
            <a:r>
              <a:rPr lang="ru-RU" dirty="0" smtClean="0"/>
              <a:t>детской </a:t>
            </a:r>
            <a:r>
              <a:rPr lang="ru-RU" dirty="0"/>
              <a:t>непосредственности; </a:t>
            </a:r>
            <a:endParaRPr lang="ru-RU" dirty="0" smtClean="0"/>
          </a:p>
          <a:p>
            <a:r>
              <a:rPr lang="ru-RU" dirty="0" smtClean="0"/>
              <a:t>преобладании </a:t>
            </a:r>
            <a:r>
              <a:rPr lang="ru-RU" dirty="0"/>
              <a:t>игровых интересов в школьном возрасте;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беспечности; </a:t>
            </a:r>
            <a:endParaRPr lang="ru-RU" dirty="0" smtClean="0"/>
          </a:p>
          <a:p>
            <a:r>
              <a:rPr lang="ru-RU" dirty="0" smtClean="0"/>
              <a:t>недоразвитии </a:t>
            </a:r>
            <a:r>
              <a:rPr lang="ru-RU" dirty="0"/>
              <a:t>чувства долга; </a:t>
            </a:r>
            <a:endParaRPr lang="ru-RU" dirty="0" smtClean="0"/>
          </a:p>
          <a:p>
            <a:r>
              <a:rPr lang="ru-RU" dirty="0" smtClean="0"/>
              <a:t>неспособности </a:t>
            </a:r>
            <a:r>
              <a:rPr lang="ru-RU" dirty="0"/>
              <a:t>к волевому преодолению трудностей;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повышенной </a:t>
            </a:r>
            <a:r>
              <a:rPr lang="ru-RU" dirty="0" err="1"/>
              <a:t>подражаемости</a:t>
            </a:r>
            <a:r>
              <a:rPr lang="ru-RU" dirty="0"/>
              <a:t> и внушаемости; </a:t>
            </a:r>
            <a:endParaRPr lang="ru-RU" dirty="0" smtClean="0"/>
          </a:p>
          <a:p>
            <a:r>
              <a:rPr lang="ru-RU" dirty="0" smtClean="0"/>
              <a:t>дефицита </a:t>
            </a:r>
            <a:r>
              <a:rPr lang="ru-RU" dirty="0"/>
              <a:t>познавательной активности при обучении; </a:t>
            </a:r>
            <a:endParaRPr lang="ru-RU" dirty="0" smtClean="0"/>
          </a:p>
          <a:p>
            <a:r>
              <a:rPr lang="ru-RU" dirty="0" err="1" smtClean="0"/>
              <a:t>несформированности</a:t>
            </a:r>
            <a:r>
              <a:rPr lang="ru-RU" dirty="0" smtClean="0"/>
              <a:t> </a:t>
            </a:r>
            <a:r>
              <a:rPr lang="ru-RU" dirty="0"/>
              <a:t>«роли ученика».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15417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Программы должны учитывать и обеспечивать коррекцию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- незрелость эмоционально-волевой сферы, инфантилизм, </a:t>
            </a:r>
            <a:r>
              <a:rPr lang="ru-RU" dirty="0" err="1"/>
              <a:t>нескоординированность</a:t>
            </a:r>
            <a:r>
              <a:rPr lang="ru-RU" dirty="0"/>
              <a:t> эмоциональных процессов; </a:t>
            </a:r>
          </a:p>
          <a:p>
            <a:r>
              <a:rPr lang="ru-RU" dirty="0"/>
              <a:t>- преобладание игровых мотивов, </a:t>
            </a:r>
            <a:r>
              <a:rPr lang="ru-RU" dirty="0" err="1"/>
              <a:t>дезадаптивность</a:t>
            </a:r>
            <a:r>
              <a:rPr lang="ru-RU" dirty="0"/>
              <a:t> побуждений и интересов;</a:t>
            </a:r>
          </a:p>
          <a:p>
            <a:r>
              <a:rPr lang="ru-RU" dirty="0"/>
              <a:t>- низкий уровень активности во всех сферах психической деятельности; </a:t>
            </a:r>
          </a:p>
          <a:p>
            <a:r>
              <a:rPr lang="ru-RU" dirty="0"/>
              <a:t>- ограниченный запас общих сведений и представлений об окружающем мире;</a:t>
            </a:r>
          </a:p>
          <a:p>
            <a:r>
              <a:rPr lang="ru-RU" dirty="0"/>
              <a:t>- снижение работоспособности;</a:t>
            </a:r>
          </a:p>
          <a:p>
            <a:r>
              <a:rPr lang="ru-RU" dirty="0"/>
              <a:t>- повышенная </a:t>
            </a:r>
            <a:r>
              <a:rPr lang="ru-RU" dirty="0" err="1"/>
              <a:t>истощаемосгь</a:t>
            </a:r>
            <a:r>
              <a:rPr lang="ru-RU" dirty="0"/>
              <a:t>;</a:t>
            </a:r>
          </a:p>
          <a:p>
            <a:r>
              <a:rPr lang="ru-RU" dirty="0"/>
              <a:t>- неустойчивость внимания;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14355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Программы должны учитывать и обеспечивать коррекцию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- ограниченность словарного запаса, особенно активного, замедление овладения  грамматическим строем речи, трудности овладения письменной речью;</a:t>
            </a:r>
          </a:p>
          <a:p>
            <a:r>
              <a:rPr lang="ru-RU" dirty="0"/>
              <a:t> </a:t>
            </a:r>
            <a:r>
              <a:rPr lang="ru-RU" dirty="0" smtClean="0"/>
              <a:t>- </a:t>
            </a:r>
            <a:r>
              <a:rPr lang="ru-RU" dirty="0"/>
              <a:t>расстройства регуляции, программирования и контроля деятельности, низкий навык самоконтроля;</a:t>
            </a:r>
          </a:p>
          <a:p>
            <a:r>
              <a:rPr lang="ru-RU" dirty="0"/>
              <a:t>- более низкий уровень развития восприятия;</a:t>
            </a:r>
          </a:p>
          <a:p>
            <a:r>
              <a:rPr lang="ru-RU" dirty="0"/>
              <a:t>- отставание в развитие всех форм мышления;</a:t>
            </a:r>
          </a:p>
          <a:p>
            <a:r>
              <a:rPr lang="ru-RU" dirty="0"/>
              <a:t>- недостаточная продуктивность произвольной памяти, преобладание механической памяти над абстрактно-логической, снижение объемов кратковременной и долговременной памяти.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579141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76517"/>
            <a:ext cx="10515600" cy="1247888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Образовательные потребности</a:t>
            </a:r>
            <a:r>
              <a:rPr lang="ru-RU" b="1" dirty="0">
                <a:solidFill>
                  <a:srgbClr val="FF0000"/>
                </a:solidFill>
              </a:rPr>
              <a:t/>
            </a:r>
            <a:br>
              <a:rPr lang="ru-RU" b="1" dirty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/>
              <a:t>в побуждении познавательной активности как средство формирования устойчивой познавательной мотивации;</a:t>
            </a:r>
          </a:p>
          <a:p>
            <a:pPr lvl="0"/>
            <a:r>
              <a:rPr lang="ru-RU" dirty="0"/>
              <a:t>в расширении кругозора, формирование разносторонних понятий и представлений об окружающем мире;</a:t>
            </a:r>
          </a:p>
          <a:p>
            <a:pPr lvl="0"/>
            <a:r>
              <a:rPr lang="ru-RU" dirty="0"/>
              <a:t>в формировании </a:t>
            </a:r>
            <a:r>
              <a:rPr lang="ru-RU" dirty="0" err="1"/>
              <a:t>общеинтеллектуальных</a:t>
            </a:r>
            <a:r>
              <a:rPr lang="ru-RU" dirty="0"/>
              <a:t> умений (операции анализа, сравнения, обобщения, выделение существенных признаков и закономерностей, гибкость мыслительных процессов);</a:t>
            </a:r>
          </a:p>
          <a:p>
            <a:pPr lvl="0"/>
            <a:r>
              <a:rPr lang="ru-RU" dirty="0"/>
              <a:t>в совершенствовании предпосылок интеллектуальной деятельности (внимания, зрительного, слухового, тактильного восприятия, памяти и пр.),</a:t>
            </a:r>
          </a:p>
          <a:p>
            <a:pPr lvl="0"/>
            <a:r>
              <a:rPr lang="ru-RU" dirty="0"/>
              <a:t>в формировании, развитии у детей целенаправленной деятельности, функции программирования и контроля собственной деятельности;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55875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Образовательные потребности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в развитии личностной сферы: развитие и укрепление эмоций, воли, выработка навыков произвольного поведения, волевой регуляции своих действий, самостоятельности и ответственности за собственные поступки;</a:t>
            </a:r>
          </a:p>
          <a:p>
            <a:pPr lvl="0"/>
            <a:r>
              <a:rPr lang="ru-RU" dirty="0"/>
              <a:t>в развитии и отработке средств коммуникации, приемов конструктивного общения и взаимодействия (с членами семьи, со сверстниками, с взрослыми), в формировании навыков социально одобряемого поведения, максимальном расширении социальных контактов;</a:t>
            </a:r>
          </a:p>
          <a:p>
            <a:pPr lvl="0"/>
            <a:r>
              <a:rPr lang="ru-RU" dirty="0"/>
              <a:t>в усилении регулирующей функции слова, формировании способности к речевому обобщению, в частности, в сопровождении речью выполняемых действий;</a:t>
            </a:r>
          </a:p>
          <a:p>
            <a:pPr lvl="0"/>
            <a:r>
              <a:rPr lang="ru-RU" dirty="0"/>
              <a:t>в сохранении, укреплении соматического и психического здоровья, в поддержании работоспособности, предупреждении истощаемости, психофизических перегрузок, эмоциональных срывов.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58259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Дети с умственной отсталостью</a:t>
            </a:r>
            <a:endParaRPr lang="ru-RU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620444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4"/>
                </a:solidFill>
              </a:rPr>
              <a:t>Психологические особенности</a:t>
            </a:r>
            <a:endParaRPr lang="ru-RU" b="1" dirty="0">
              <a:solidFill>
                <a:schemeClr val="accent4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Внимание: трудность </a:t>
            </a:r>
            <a:r>
              <a:rPr lang="ru-RU" dirty="0"/>
              <a:t>привлечения, </a:t>
            </a:r>
            <a:r>
              <a:rPr lang="ru-RU" dirty="0" smtClean="0"/>
              <a:t>невозможность </a:t>
            </a:r>
            <a:r>
              <a:rPr lang="ru-RU" dirty="0"/>
              <a:t>длительной активной концентрации, </a:t>
            </a:r>
            <a:r>
              <a:rPr lang="ru-RU" dirty="0" smtClean="0"/>
              <a:t>неустойчивость, быстрая </a:t>
            </a:r>
            <a:r>
              <a:rPr lang="ru-RU" dirty="0"/>
              <a:t>и </a:t>
            </a:r>
            <a:r>
              <a:rPr lang="ru-RU" dirty="0" smtClean="0"/>
              <a:t>легкая отвлекаемость, рассеянность, низкий объем, </a:t>
            </a:r>
            <a:r>
              <a:rPr lang="ru-RU" dirty="0" err="1" smtClean="0"/>
              <a:t>псевдовнимание</a:t>
            </a:r>
            <a:r>
              <a:rPr lang="ru-RU" dirty="0" smtClean="0"/>
              <a:t>, </a:t>
            </a:r>
          </a:p>
          <a:p>
            <a:r>
              <a:rPr lang="ru-RU" dirty="0" smtClean="0"/>
              <a:t>Восприятие: скорость </a:t>
            </a:r>
            <a:r>
              <a:rPr lang="ru-RU" dirty="0"/>
              <a:t>заметно </a:t>
            </a:r>
            <a:r>
              <a:rPr lang="ru-RU" dirty="0" smtClean="0"/>
              <a:t>снижена, уменьшен  объем, </a:t>
            </a:r>
            <a:r>
              <a:rPr lang="ru-RU" dirty="0" err="1" smtClean="0"/>
              <a:t>недифференцированно</a:t>
            </a:r>
            <a:r>
              <a:rPr lang="ru-RU" dirty="0" smtClean="0"/>
              <a:t>, </a:t>
            </a:r>
            <a:r>
              <a:rPr lang="ru-RU" dirty="0"/>
              <a:t>нарушено пространственное восприятие и ориентировка в </a:t>
            </a:r>
            <a:r>
              <a:rPr lang="ru-RU" dirty="0" smtClean="0"/>
              <a:t>пространстве. При восприятии картин не </a:t>
            </a:r>
            <a:r>
              <a:rPr lang="ru-RU" dirty="0"/>
              <a:t>видят связей между персонажами, не понимают причинно- следственных связей, не понимают эмоциональных состояний изображенных персонажей, не видят сюжета, не понимают изображения движения </a:t>
            </a:r>
          </a:p>
        </p:txBody>
      </p:sp>
    </p:spTree>
    <p:extLst>
      <p:ext uri="{BB962C8B-B14F-4D97-AF65-F5344CB8AC3E}">
        <p14:creationId xmlns:p14="http://schemas.microsoft.com/office/powerpoint/2010/main" val="289092654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4"/>
                </a:solidFill>
              </a:rPr>
              <a:t>Психологические особенности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нарушения речевого развития, при этом страдают все компоненты речи: лексика, грамматический строй, </a:t>
            </a:r>
            <a:r>
              <a:rPr lang="ru-RU" dirty="0" smtClean="0"/>
              <a:t>звукопроизношение</a:t>
            </a:r>
          </a:p>
          <a:p>
            <a:r>
              <a:rPr lang="ru-RU" dirty="0" smtClean="0"/>
              <a:t>Особенности мышления: </a:t>
            </a:r>
            <a:r>
              <a:rPr lang="ru-RU" dirty="0"/>
              <a:t>слабость </a:t>
            </a:r>
            <a:r>
              <a:rPr lang="ru-RU" dirty="0" smtClean="0"/>
              <a:t>обобщений, </a:t>
            </a:r>
            <a:r>
              <a:rPr lang="ru-RU" dirty="0"/>
              <a:t>обобщение по ситуационной </a:t>
            </a:r>
            <a:r>
              <a:rPr lang="ru-RU" dirty="0" smtClean="0"/>
              <a:t>близости, неполноценность </a:t>
            </a:r>
            <a:r>
              <a:rPr lang="ru-RU" dirty="0"/>
              <a:t>других мыслительных процессов - анализа, синтеза, абстрагирования, </a:t>
            </a:r>
            <a:r>
              <a:rPr lang="ru-RU" dirty="0" smtClean="0"/>
              <a:t>сравнения; косность; </a:t>
            </a:r>
            <a:r>
              <a:rPr lang="ru-RU" dirty="0"/>
              <a:t>нарушение строения и мотивации </a:t>
            </a:r>
            <a:r>
              <a:rPr lang="ru-RU" dirty="0" smtClean="0"/>
              <a:t>деятельности; </a:t>
            </a:r>
            <a:r>
              <a:rPr lang="ru-RU" dirty="0"/>
              <a:t>нарушение соотношения цели и </a:t>
            </a:r>
            <a:r>
              <a:rPr lang="ru-RU" dirty="0" smtClean="0"/>
              <a:t>действия; </a:t>
            </a:r>
            <a:r>
              <a:rPr lang="ru-RU" dirty="0"/>
              <a:t>нарушение ориентировочной основы действия. </a:t>
            </a:r>
          </a:p>
        </p:txBody>
      </p:sp>
    </p:spTree>
    <p:extLst>
      <p:ext uri="{BB962C8B-B14F-4D97-AF65-F5344CB8AC3E}">
        <p14:creationId xmlns:p14="http://schemas.microsoft.com/office/powerpoint/2010/main" val="230900800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4"/>
                </a:solidFill>
              </a:rPr>
              <a:t>Эмоциональная сфера</a:t>
            </a:r>
            <a:endParaRPr lang="ru-RU" b="1" dirty="0">
              <a:solidFill>
                <a:schemeClr val="accent4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незрелость </a:t>
            </a:r>
            <a:r>
              <a:rPr lang="ru-RU" dirty="0"/>
              <a:t>и </a:t>
            </a:r>
            <a:r>
              <a:rPr lang="ru-RU" dirty="0" smtClean="0"/>
              <a:t>недоразвитие</a:t>
            </a:r>
          </a:p>
          <a:p>
            <a:r>
              <a:rPr lang="ru-RU" dirty="0"/>
              <a:t>Эмоции детей недостаточно дифференцированы: переживания примитивны, </a:t>
            </a:r>
            <a:r>
              <a:rPr lang="ru-RU" dirty="0" err="1"/>
              <a:t>полюсны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/>
              <a:t>реакции зачастую неадекватны, непропорциональны воздействиям окружающего мира по своей </a:t>
            </a:r>
            <a:r>
              <a:rPr lang="ru-RU" dirty="0" smtClean="0"/>
              <a:t>динамике</a:t>
            </a:r>
          </a:p>
          <a:p>
            <a:r>
              <a:rPr lang="ru-RU" dirty="0"/>
              <a:t>сложные эмоции социально-нравственного характера остаются им недоступны</a:t>
            </a:r>
          </a:p>
        </p:txBody>
      </p:sp>
    </p:spTree>
    <p:extLst>
      <p:ext uri="{BB962C8B-B14F-4D97-AF65-F5344CB8AC3E}">
        <p14:creationId xmlns:p14="http://schemas.microsoft.com/office/powerpoint/2010/main" val="3436373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rgbClr val="7030A0"/>
                </a:solidFill>
              </a:rPr>
              <a:t>Слабовидящие дети</a:t>
            </a:r>
            <a:endParaRPr lang="ru-RU" sz="6600" b="1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76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4"/>
                </a:solidFill>
              </a:rPr>
              <a:t>Особые образовательные потребности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доступности содержания учебного </a:t>
            </a:r>
            <a:r>
              <a:rPr lang="ru-RU" dirty="0" smtClean="0"/>
              <a:t>материала</a:t>
            </a:r>
          </a:p>
          <a:p>
            <a:r>
              <a:rPr lang="ru-RU" dirty="0"/>
              <a:t>специфические методы и </a:t>
            </a:r>
            <a:r>
              <a:rPr lang="ru-RU" dirty="0" smtClean="0"/>
              <a:t>приемы: </a:t>
            </a:r>
            <a:r>
              <a:rPr lang="ru-RU" dirty="0"/>
              <a:t>метод маленьких </a:t>
            </a:r>
            <a:r>
              <a:rPr lang="ru-RU" dirty="0" smtClean="0"/>
              <a:t>порций, </a:t>
            </a:r>
            <a:r>
              <a:rPr lang="ru-RU" dirty="0"/>
              <a:t>предметно-практическая </a:t>
            </a:r>
            <a:r>
              <a:rPr lang="ru-RU" dirty="0" smtClean="0"/>
              <a:t>деятельность</a:t>
            </a:r>
          </a:p>
          <a:p>
            <a:r>
              <a:rPr lang="ru-RU" dirty="0"/>
              <a:t>пропедевтический (подготовительный) </a:t>
            </a:r>
            <a:r>
              <a:rPr lang="ru-RU" dirty="0" smtClean="0"/>
              <a:t>период</a:t>
            </a:r>
          </a:p>
          <a:p>
            <a:r>
              <a:rPr lang="ru-RU" dirty="0" smtClean="0"/>
              <a:t>системы </a:t>
            </a:r>
            <a:r>
              <a:rPr lang="ru-RU" dirty="0"/>
              <a:t>доступных знаний, умений и </a:t>
            </a:r>
            <a:r>
              <a:rPr lang="ru-RU" dirty="0" smtClean="0"/>
              <a:t>навыков, </a:t>
            </a:r>
            <a:r>
              <a:rPr lang="ru-RU" dirty="0" err="1"/>
              <a:t>внутрипредметные</a:t>
            </a:r>
            <a:r>
              <a:rPr lang="ru-RU" dirty="0"/>
              <a:t> и </a:t>
            </a:r>
            <a:r>
              <a:rPr lang="ru-RU" dirty="0" err="1"/>
              <a:t>межпредметные</a:t>
            </a:r>
            <a:r>
              <a:rPr lang="ru-RU" dirty="0"/>
              <a:t> </a:t>
            </a:r>
            <a:r>
              <a:rPr lang="ru-RU" dirty="0" smtClean="0"/>
              <a:t>связи</a:t>
            </a:r>
          </a:p>
          <a:p>
            <a:r>
              <a:rPr lang="ru-RU" dirty="0" smtClean="0"/>
              <a:t>постоянный	 контроль </a:t>
            </a:r>
            <a:r>
              <a:rPr lang="ru-RU" dirty="0"/>
              <a:t>и </a:t>
            </a:r>
            <a:r>
              <a:rPr lang="ru-RU" dirty="0" smtClean="0"/>
              <a:t>конкретная помощь </a:t>
            </a:r>
            <a:r>
              <a:rPr lang="ru-RU" dirty="0"/>
              <a:t>со стороны учителя, </a:t>
            </a:r>
            <a:r>
              <a:rPr lang="ru-RU" dirty="0" smtClean="0"/>
              <a:t> дополнительные объяснения </a:t>
            </a:r>
            <a:r>
              <a:rPr lang="ru-RU" dirty="0"/>
              <a:t>и </a:t>
            </a:r>
            <a:r>
              <a:rPr lang="ru-RU" dirty="0" smtClean="0"/>
              <a:t>показ </a:t>
            </a:r>
            <a:r>
              <a:rPr lang="ru-RU" dirty="0"/>
              <a:t>способов и приемов работы, </a:t>
            </a:r>
            <a:r>
              <a:rPr lang="ru-RU" dirty="0" smtClean="0"/>
              <a:t>большое количество </a:t>
            </a:r>
            <a:r>
              <a:rPr lang="ru-RU" dirty="0"/>
              <a:t>тренировочных упражнений во время усвоения нового материала.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52932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4"/>
                </a:solidFill>
              </a:rPr>
              <a:t>Особые образовательные потребности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интерес </a:t>
            </a:r>
            <a:r>
              <a:rPr lang="ru-RU" dirty="0"/>
              <a:t>к учению, выработка положительной </a:t>
            </a:r>
            <a:r>
              <a:rPr lang="ru-RU" dirty="0" smtClean="0"/>
              <a:t>мотивации</a:t>
            </a:r>
          </a:p>
          <a:p>
            <a:r>
              <a:rPr lang="ru-RU" dirty="0"/>
              <a:t>необходимость коррекции и развития психических процессов, речи, мелкой и крупной </a:t>
            </a:r>
            <a:r>
              <a:rPr lang="ru-RU" dirty="0" smtClean="0"/>
              <a:t>моторики</a:t>
            </a:r>
          </a:p>
          <a:p>
            <a:r>
              <a:rPr lang="ru-RU" dirty="0"/>
              <a:t>целенаправленное повышение уровня общего и речевого </a:t>
            </a:r>
            <a:r>
              <a:rPr lang="ru-RU" dirty="0" smtClean="0"/>
              <a:t>развития</a:t>
            </a:r>
          </a:p>
          <a:p>
            <a:r>
              <a:rPr lang="ru-RU" dirty="0"/>
              <a:t>формирование знаний и умений, способствующих социальной </a:t>
            </a:r>
            <a:r>
              <a:rPr lang="ru-RU" dirty="0" smtClean="0"/>
              <a:t>адаптации</a:t>
            </a:r>
          </a:p>
          <a:p>
            <a:r>
              <a:rPr lang="ru-RU" dirty="0"/>
              <a:t>психологически </a:t>
            </a:r>
            <a:r>
              <a:rPr lang="ru-RU" dirty="0" smtClean="0"/>
              <a:t>комфортная для </a:t>
            </a:r>
            <a:r>
              <a:rPr lang="ru-RU" dirty="0"/>
              <a:t>школьников с нарушением интеллекта </a:t>
            </a:r>
            <a:r>
              <a:rPr lang="ru-RU" dirty="0" smtClean="0"/>
              <a:t>среда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82753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Успехов, коллеги!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957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Категории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Bookman Old Style" panose="02050604050505020204" pitchFamily="18" charset="0"/>
                <a:cs typeface="Bookman Old Style" panose="02050604050505020204" pitchFamily="18" charset="0"/>
              </a:rPr>
              <a:t>слепых (незрячих)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04267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i="1" dirty="0"/>
              <a:t>тотально слепые</a:t>
            </a:r>
            <a:r>
              <a:rPr lang="ru-RU" dirty="0"/>
              <a:t> или дети с абсолютной слепотой (полностью отсутствуют зрительные ощущения, что детерминирует неспособность отличить свет от тьмы, ориентироваться во времени суток);</a:t>
            </a:r>
          </a:p>
          <a:p>
            <a:pPr lvl="0"/>
            <a:r>
              <a:rPr lang="ru-RU" dirty="0"/>
              <a:t>дети </a:t>
            </a:r>
            <a:r>
              <a:rPr lang="ru-RU" i="1" dirty="0"/>
              <a:t>со </a:t>
            </a:r>
            <a:r>
              <a:rPr lang="ru-RU" i="1" dirty="0" err="1"/>
              <a:t>светоощущением</a:t>
            </a:r>
            <a:r>
              <a:rPr lang="ru-RU" dirty="0"/>
              <a:t> (имеют место только зрительные ощущения, что, с одной стороны, обусловливает наличие способности воспринимать свет, с другой, </a:t>
            </a:r>
            <a:r>
              <a:rPr lang="ru-RU" dirty="0" smtClean="0"/>
              <a:t> </a:t>
            </a:r>
            <a:r>
              <a:rPr lang="ru-RU" dirty="0"/>
              <a:t>не позволяет данной группе учащихся воспринимать величину, форму, цвет объекта, степень его удаленности);</a:t>
            </a:r>
          </a:p>
          <a:p>
            <a:pPr lvl="0"/>
            <a:r>
              <a:rPr lang="ru-RU" dirty="0"/>
              <a:t>дети с </a:t>
            </a:r>
            <a:r>
              <a:rPr lang="ru-RU" i="1" dirty="0"/>
              <a:t>остаточным зрением</a:t>
            </a:r>
            <a:r>
              <a:rPr lang="ru-RU" dirty="0"/>
              <a:t> или с практической слепотой (острота зрения от 0,04 до 0,005 на лучше видящий глаз в условиях оптической коррекции, что позволяет данной группе лиц воспринимать свет, цвет, контуры, силуэты предметов и объектов, степень их удаленности);</a:t>
            </a:r>
          </a:p>
          <a:p>
            <a:pPr lvl="0"/>
            <a:r>
              <a:rPr lang="ru-RU" dirty="0"/>
              <a:t>дети с </a:t>
            </a:r>
            <a:r>
              <a:rPr lang="ru-RU" dirty="0" err="1"/>
              <a:t>прогредиентными</a:t>
            </a:r>
            <a:r>
              <a:rPr lang="ru-RU" dirty="0"/>
              <a:t> заболеваниями с сужением поля зрения (до 10- 15 °) с остротой зрения до 0,08.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46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70C0"/>
                </a:solidFill>
              </a:rPr>
              <a:t>Ограничения зрительного восприятия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4706"/>
            <a:ext cx="10515600" cy="4832257"/>
          </a:xfrm>
        </p:spPr>
        <p:txBody>
          <a:bodyPr/>
          <a:lstStyle/>
          <a:p>
            <a:r>
              <a:rPr lang="ru-RU" dirty="0" smtClean="0"/>
              <a:t>трудности </a:t>
            </a:r>
            <a:r>
              <a:rPr lang="ru-RU" dirty="0"/>
              <a:t>в определении цвета, формы, величины и пространственного расположения </a:t>
            </a:r>
            <a:r>
              <a:rPr lang="ru-RU" dirty="0" smtClean="0"/>
              <a:t>предметов</a:t>
            </a:r>
            <a:endParaRPr lang="ru-RU" dirty="0"/>
          </a:p>
          <a:p>
            <a:r>
              <a:rPr lang="ru-RU" dirty="0"/>
              <a:t>фрагментарность, искаженность восприятия единичных и групповых объектов, замедленность и нечеткость их </a:t>
            </a:r>
            <a:r>
              <a:rPr lang="ru-RU" dirty="0" smtClean="0"/>
              <a:t>опознания</a:t>
            </a:r>
          </a:p>
          <a:p>
            <a:r>
              <a:rPr lang="ru-RU" dirty="0" smtClean="0"/>
              <a:t>затруднено </a:t>
            </a:r>
            <a:r>
              <a:rPr lang="ru-RU" dirty="0"/>
              <a:t>формирование предметных и пространственных представлений, образных форм психического отражения - образной </a:t>
            </a:r>
            <a:r>
              <a:rPr lang="ru-RU" dirty="0" smtClean="0"/>
              <a:t>памяти</a:t>
            </a:r>
            <a:r>
              <a:rPr lang="ru-RU" dirty="0"/>
              <a:t>, наглядно-образного мышления, </a:t>
            </a:r>
            <a:r>
              <a:rPr lang="ru-RU" dirty="0" smtClean="0"/>
              <a:t>воображения</a:t>
            </a:r>
            <a:endParaRPr lang="ru-RU" dirty="0"/>
          </a:p>
          <a:p>
            <a:r>
              <a:rPr lang="ru-RU" dirty="0"/>
              <a:t>неодинаковы темпы и уровень </a:t>
            </a:r>
            <a:r>
              <a:rPr lang="ru-RU" dirty="0" err="1"/>
              <a:t>сформированности</a:t>
            </a:r>
            <a:r>
              <a:rPr lang="ru-RU" dirty="0"/>
              <a:t> различных видов восприятия (зрительное, слуховое, осязательное и др.) наблюдается диспропорциональность в их становлении</a:t>
            </a:r>
          </a:p>
        </p:txBody>
      </p:sp>
    </p:spTree>
    <p:extLst>
      <p:ext uri="{BB962C8B-B14F-4D97-AF65-F5344CB8AC3E}">
        <p14:creationId xmlns:p14="http://schemas.microsoft.com/office/powerpoint/2010/main" val="345429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Замедленность </a:t>
            </a:r>
            <a:r>
              <a:rPr lang="ru-RU" b="1" dirty="0">
                <a:solidFill>
                  <a:srgbClr val="0070C0"/>
                </a:solidFill>
              </a:rPr>
              <a:t>формирования основных свойств </a:t>
            </a:r>
            <a:r>
              <a:rPr lang="ru-RU" b="1" dirty="0" smtClean="0">
                <a:solidFill>
                  <a:srgbClr val="0070C0"/>
                </a:solidFill>
              </a:rPr>
              <a:t>восприятия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активности, на которую влияет отставание в развитии двигательной сферы в целом, а также в формировании установочных и обследующих движений, снижении активности отражательной деятельности;</a:t>
            </a:r>
          </a:p>
          <a:p>
            <a:pPr lvl="0"/>
            <a:r>
              <a:rPr lang="ru-RU" dirty="0"/>
              <a:t>избирательности, что выражается в сужении круга интересов, меньшим по сравнению с нормой эмоциональным воздействием объектов внешнего мира, что, обусловливая снижение количества и качества представлений о явлениях и предметах окружающего мира, негативно сказывается на формировании представлений и понятий;</a:t>
            </a:r>
          </a:p>
          <a:p>
            <a:pPr lvl="0"/>
            <a:r>
              <a:rPr lang="ru-RU" dirty="0"/>
              <a:t>предметности, что проявляется в отражении лишь отдельных признаков предметов (как при использовании остаточного зрения, так и в процессе осязания), исследовательские действия не имеют планомерного и целенаправленного характера;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0166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7032" y="346837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Замедленность формирования основных свойств восприятия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dirty="0"/>
              <a:t>осмысленности и обобщенности, что проявляется в возникновении трудностей при установлении связей между словом и предметом, словом и действием; при установлении причинно-следственных связей между предметами и явлениями, выделении существенных признаков и т. п., что, в свою очередь, детерминировано недостаточностью чувственного опыта и снижением полноты и точности отображаемого;</a:t>
            </a:r>
          </a:p>
          <a:p>
            <a:pPr lvl="0"/>
            <a:r>
              <a:rPr lang="ru-RU" dirty="0" smtClean="0"/>
              <a:t>Апперцепции (</a:t>
            </a:r>
            <a:r>
              <a:rPr lang="ru-RU" dirty="0"/>
              <a:t>осознанность </a:t>
            </a:r>
            <a:r>
              <a:rPr lang="ru-RU" dirty="0" smtClean="0"/>
              <a:t>восприятия), </a:t>
            </a:r>
            <a:r>
              <a:rPr lang="ru-RU" dirty="0"/>
              <a:t>что проявляется в значительном ее ослаблении, возникающем из-за бедности опыта, имеющего место у лиц с нарушениями зрения по сравнению с нормально видящими;</a:t>
            </a:r>
          </a:p>
          <a:p>
            <a:pPr lvl="0"/>
            <a:r>
              <a:rPr lang="ru-RU" dirty="0"/>
              <a:t>константности, что выражается в значительном ее снижении и возникает в силу сокращения у данной категории людей зоны константного </a:t>
            </a:r>
            <a:r>
              <a:rPr lang="ru-RU" dirty="0" smtClean="0"/>
              <a:t>восприятия (восприятие предметов как постоянных по форме, цвету).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3742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595</TotalTime>
  <Words>2988</Words>
  <Application>Microsoft Office PowerPoint</Application>
  <PresentationFormat>Широкоэкранный</PresentationFormat>
  <Paragraphs>256</Paragraphs>
  <Slides>52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9" baseType="lpstr">
      <vt:lpstr>Arial</vt:lpstr>
      <vt:lpstr>Bookman Old Style</vt:lpstr>
      <vt:lpstr>Calibri</vt:lpstr>
      <vt:lpstr>Calibri Light</vt:lpstr>
      <vt:lpstr>Century Gothic</vt:lpstr>
      <vt:lpstr>Times New Roman</vt:lpstr>
      <vt:lpstr>Office Theme</vt:lpstr>
      <vt:lpstr>Особые образовательные потребности обучающихся с ОВЗ</vt:lpstr>
      <vt:lpstr>Особые образовательные потребности </vt:lpstr>
      <vt:lpstr>Особые условия</vt:lpstr>
      <vt:lpstr>Особые условия</vt:lpstr>
      <vt:lpstr>Слабовидящие дети</vt:lpstr>
      <vt:lpstr>Категории слепых (незрячих) </vt:lpstr>
      <vt:lpstr>Ограничения зрительного восприятия</vt:lpstr>
      <vt:lpstr>Замедленность формирования основных свойств восприятия</vt:lpstr>
      <vt:lpstr>Замедленность формирования основных свойств восприятия</vt:lpstr>
      <vt:lpstr>Специфические особенности</vt:lpstr>
      <vt:lpstr>Снижение остроты зрения</vt:lpstr>
      <vt:lpstr>Снижение остроты зрения</vt:lpstr>
      <vt:lpstr>Специальные образовательные потребности </vt:lpstr>
      <vt:lpstr>Образовательные функции</vt:lpstr>
      <vt:lpstr>Дети с нарушением слуха</vt:lpstr>
      <vt:lpstr>Категории детей</vt:lpstr>
      <vt:lpstr>Способы восприятия</vt:lpstr>
      <vt:lpstr>Особенности речевого развития</vt:lpstr>
      <vt:lpstr>Особенности познавательной деятельности</vt:lpstr>
      <vt:lpstr>Специальные образовательные потребности </vt:lpstr>
      <vt:lpstr>Организация образовательной деятельности</vt:lpstr>
      <vt:lpstr>Дети с нарушениями опорно-двигательного аппарата </vt:lpstr>
      <vt:lpstr>Категории детей</vt:lpstr>
      <vt:lpstr>Особенности детей</vt:lpstr>
      <vt:lpstr>Особенности детей</vt:lpstr>
      <vt:lpstr>Особенности детей</vt:lpstr>
      <vt:lpstr>Особенности детей</vt:lpstr>
      <vt:lpstr>Особенности детей</vt:lpstr>
      <vt:lpstr>Особенности детей</vt:lpstr>
      <vt:lpstr>Особенности детей</vt:lpstr>
      <vt:lpstr>Особенности детей</vt:lpstr>
      <vt:lpstr>Особенности детей</vt:lpstr>
      <vt:lpstr>Возможности освоения образовательной программы</vt:lpstr>
      <vt:lpstr>Особые образовательные потребности</vt:lpstr>
      <vt:lpstr>Образовательные потребности</vt:lpstr>
      <vt:lpstr>Образовательные потребности</vt:lpstr>
      <vt:lpstr>Дети с ЗПР</vt:lpstr>
      <vt:lpstr>Особенности психической сферы</vt:lpstr>
      <vt:lpstr>Особенности учебной деятельности</vt:lpstr>
      <vt:lpstr>Особенности мышления</vt:lpstr>
      <vt:lpstr>Психологические особенности</vt:lpstr>
      <vt:lpstr>Программы должны учитывать и обеспечивать коррекцию</vt:lpstr>
      <vt:lpstr>Программы должны учитывать и обеспечивать коррекцию</vt:lpstr>
      <vt:lpstr>Образовательные потребности </vt:lpstr>
      <vt:lpstr>Образовательные потребности </vt:lpstr>
      <vt:lpstr>Дети с умственной отсталостью</vt:lpstr>
      <vt:lpstr>Психологические особенности</vt:lpstr>
      <vt:lpstr>Психологические особенности</vt:lpstr>
      <vt:lpstr>Эмоциональная сфера</vt:lpstr>
      <vt:lpstr>Особые образовательные потребности </vt:lpstr>
      <vt:lpstr>Особые образовательные потребности </vt:lpstr>
      <vt:lpstr>Успехов, коллеги!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Особые образовательные потребности обучающихся с ОВЗ</dc:title>
  <dc:creator>PC-n</dc:creator>
  <cp:lastModifiedBy>3</cp:lastModifiedBy>
  <cp:revision>40</cp:revision>
  <dcterms:created xsi:type="dcterms:W3CDTF">2017-02-14T11:19:23Z</dcterms:created>
  <dcterms:modified xsi:type="dcterms:W3CDTF">2019-04-24T13:44:22Z</dcterms:modified>
</cp:coreProperties>
</file>